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21"/>
  </p:notesMasterIdLst>
  <p:handoutMasterIdLst>
    <p:handoutMasterId r:id="rId22"/>
  </p:handoutMasterIdLst>
  <p:sldIdLst>
    <p:sldId id="302" r:id="rId4"/>
    <p:sldId id="287" r:id="rId5"/>
    <p:sldId id="276" r:id="rId6"/>
    <p:sldId id="278" r:id="rId7"/>
    <p:sldId id="301" r:id="rId8"/>
    <p:sldId id="261" r:id="rId9"/>
    <p:sldId id="263" r:id="rId10"/>
    <p:sldId id="273" r:id="rId11"/>
    <p:sldId id="270" r:id="rId12"/>
    <p:sldId id="306" r:id="rId13"/>
    <p:sldId id="305" r:id="rId14"/>
    <p:sldId id="295" r:id="rId15"/>
    <p:sldId id="281" r:id="rId16"/>
    <p:sldId id="297" r:id="rId17"/>
    <p:sldId id="269" r:id="rId18"/>
    <p:sldId id="282" r:id="rId19"/>
    <p:sldId id="283" r:id="rId20"/>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19">
          <p15:clr>
            <a:srgbClr val="A4A3A4"/>
          </p15:clr>
        </p15:guide>
        <p15:guide id="2" orient="horz" pos="3748">
          <p15:clr>
            <a:srgbClr val="A4A3A4"/>
          </p15:clr>
        </p15:guide>
        <p15:guide id="3" orient="horz" pos="3022">
          <p15:clr>
            <a:srgbClr val="A4A3A4"/>
          </p15:clr>
        </p15:guide>
        <p15:guide id="4" orient="horz" pos="1026">
          <p15:clr>
            <a:srgbClr val="A4A3A4"/>
          </p15:clr>
        </p15:guide>
        <p15:guide id="5" orient="horz" pos="2069">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292">
          <p15:clr>
            <a:srgbClr val="A4A3A4"/>
          </p15:clr>
        </p15:guide>
        <p15:guide id="11" pos="1973">
          <p15:clr>
            <a:srgbClr val="A4A3A4"/>
          </p15:clr>
        </p15:guide>
        <p15:guide id="12" pos="2835">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5578" autoAdjust="0"/>
  </p:normalViewPr>
  <p:slideViewPr>
    <p:cSldViewPr>
      <p:cViewPr varScale="1">
        <p:scale>
          <a:sx n="85" d="100"/>
          <a:sy n="85" d="100"/>
        </p:scale>
        <p:origin x="1158" y="84"/>
      </p:cViewPr>
      <p:guideLst>
        <p:guide orient="horz" pos="119"/>
        <p:guide orient="horz" pos="3748"/>
        <p:guide orient="horz" pos="3022"/>
        <p:guide orient="horz" pos="1026"/>
        <p:guide orient="horz" pos="2069"/>
        <p:guide pos="5602"/>
        <p:guide pos="158"/>
        <p:guide pos="612"/>
        <p:guide pos="5148"/>
        <p:guide pos="1292"/>
        <p:guide pos="1973"/>
        <p:guide pos="2835"/>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667DE69-A508-4549-AB99-49CA43271361}" type="datetimeFigureOut">
              <a:rPr lang="ja-JP" altLang="en-US"/>
              <a:pPr>
                <a:defRPr/>
              </a:pPr>
              <a:t>2025/7/4</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6420A84-3EF9-46EC-9FB7-5D063D70A482}" type="slidenum">
              <a:rPr lang="ja-JP" altLang="en-US"/>
              <a:pPr>
                <a:defRPr/>
              </a:pPr>
              <a:t>‹#›</a:t>
            </a:fld>
            <a:endParaRPr lang="ja-JP" altLang="en-US"/>
          </a:p>
        </p:txBody>
      </p:sp>
    </p:spTree>
    <p:extLst>
      <p:ext uri="{BB962C8B-B14F-4D97-AF65-F5344CB8AC3E}">
        <p14:creationId xmlns:p14="http://schemas.microsoft.com/office/powerpoint/2010/main" val="2613564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FDC6369-4745-461B-B067-D570CADC5867}" type="datetimeFigureOut">
              <a:rPr lang="ja-JP" altLang="en-US"/>
              <a:pPr>
                <a:defRPr/>
              </a:pPr>
              <a:t>2025/7/4</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ADD3D2B-1DE9-47F2-AF28-DE2E15FF5014}" type="slidenum">
              <a:rPr lang="ja-JP" altLang="en-US"/>
              <a:pPr>
                <a:defRPr/>
              </a:pPr>
              <a:t>‹#›</a:t>
            </a:fld>
            <a:endParaRPr lang="ja-JP" altLang="en-US"/>
          </a:p>
        </p:txBody>
      </p:sp>
    </p:spTree>
    <p:extLst>
      <p:ext uri="{BB962C8B-B14F-4D97-AF65-F5344CB8AC3E}">
        <p14:creationId xmlns:p14="http://schemas.microsoft.com/office/powerpoint/2010/main" val="1518182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DAD290-D1A4-4CD6-A4DB-243C86313E60}" type="slidenum">
              <a:rPr lang="ja-JP" altLang="en-US" smtClean="0"/>
              <a:pPr/>
              <a:t>1</a:t>
            </a:fld>
            <a:endParaRPr lang="ja-JP" altLang="en-US"/>
          </a:p>
        </p:txBody>
      </p:sp>
    </p:spTree>
    <p:extLst>
      <p:ext uri="{BB962C8B-B14F-4D97-AF65-F5344CB8AC3E}">
        <p14:creationId xmlns:p14="http://schemas.microsoft.com/office/powerpoint/2010/main" val="208788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FF99DA4-CCD5-4DA7-A2E3-DD71B06B3A64}" type="slidenum">
              <a:rPr lang="ja-JP" altLang="en-US" smtClean="0"/>
              <a:pPr/>
              <a:t>2</a:t>
            </a:fld>
            <a:endParaRPr lang="ja-JP" altLang="en-US"/>
          </a:p>
        </p:txBody>
      </p:sp>
    </p:spTree>
    <p:extLst>
      <p:ext uri="{BB962C8B-B14F-4D97-AF65-F5344CB8AC3E}">
        <p14:creationId xmlns:p14="http://schemas.microsoft.com/office/powerpoint/2010/main" val="143878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4D41815-1AB0-4559-9B98-C8286E6B8BB4}" type="slidenum">
              <a:rPr lang="ja-JP" altLang="en-US" smtClean="0"/>
              <a:pPr>
                <a:spcBef>
                  <a:spcPct val="0"/>
                </a:spcBef>
              </a:pPr>
              <a:t>3</a:t>
            </a:fld>
            <a:endParaRPr lang="ja-JP" altLang="en-US"/>
          </a:p>
        </p:txBody>
      </p:sp>
    </p:spTree>
    <p:extLst>
      <p:ext uri="{BB962C8B-B14F-4D97-AF65-F5344CB8AC3E}">
        <p14:creationId xmlns:p14="http://schemas.microsoft.com/office/powerpoint/2010/main" val="3479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F3E08D-4E77-4111-A3AA-F7A64406CBC2}" type="slidenum">
              <a:rPr lang="ja-JP" altLang="en-US" smtClean="0"/>
              <a:pPr/>
              <a:t>4</a:t>
            </a:fld>
            <a:endParaRPr lang="ja-JP" altLang="en-US"/>
          </a:p>
        </p:txBody>
      </p:sp>
    </p:spTree>
    <p:extLst>
      <p:ext uri="{BB962C8B-B14F-4D97-AF65-F5344CB8AC3E}">
        <p14:creationId xmlns:p14="http://schemas.microsoft.com/office/powerpoint/2010/main" val="3576787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ctrTitle"/>
          </p:nvPr>
        </p:nvSpPr>
        <p:spPr>
          <a:xfrm>
            <a:off x="685800" y="2130425"/>
            <a:ext cx="7772400" cy="1470025"/>
          </a:xfrm>
        </p:spPr>
        <p:txBody>
          <a:bodyPr/>
          <a:lstStyle>
            <a:lvl1pPr>
              <a:defRPr>
                <a:latin typeface="Meiryo UI" pitchFamily="50" charset="-128"/>
                <a:ea typeface="Meiryo UI" pitchFamily="50" charset="-128"/>
                <a:cs typeface="Meiryo UI" pitchFamily="50" charset="-128"/>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868CA54C-D39E-4D9D-A819-6F63AC916A68}" type="slidenum">
              <a:rPr lang="ja-JP" altLang="en-US"/>
              <a:pPr>
                <a:defRPr/>
              </a:pPr>
              <a:t>‹#›</a:t>
            </a:fld>
            <a:endParaRPr lang="ja-JP" altLang="en-US"/>
          </a:p>
        </p:txBody>
      </p:sp>
    </p:spTree>
    <p:extLst>
      <p:ext uri="{BB962C8B-B14F-4D97-AF65-F5344CB8AC3E}">
        <p14:creationId xmlns:p14="http://schemas.microsoft.com/office/powerpoint/2010/main" val="5663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268413"/>
            <a:ext cx="8642350" cy="4806951"/>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スライド番号プレースホルダー 2"/>
          <p:cNvSpPr>
            <a:spLocks noGrp="1"/>
          </p:cNvSpPr>
          <p:nvPr>
            <p:ph type="sldNum" sz="quarter" idx="10"/>
          </p:nvPr>
        </p:nvSpPr>
        <p:spPr/>
        <p:txBody>
          <a:bodyPr/>
          <a:lstStyle>
            <a:lvl1pPr>
              <a:defRPr/>
            </a:lvl1pPr>
          </a:lstStyle>
          <a:p>
            <a:pPr>
              <a:defRPr/>
            </a:pPr>
            <a:fld id="{D07C4A8D-DC68-4A48-9311-484F54F34C6F}" type="slidenum">
              <a:rPr lang="ja-JP" altLang="en-US"/>
              <a:pPr>
                <a:defRPr/>
              </a:pPr>
              <a:t>‹#›</a:t>
            </a:fld>
            <a:endParaRPr lang="ja-JP" altLang="en-US"/>
          </a:p>
        </p:txBody>
      </p:sp>
    </p:spTree>
    <p:extLst>
      <p:ext uri="{BB962C8B-B14F-4D97-AF65-F5344CB8AC3E}">
        <p14:creationId xmlns:p14="http://schemas.microsoft.com/office/powerpoint/2010/main" val="10511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757B1B31-13B5-4A50-B7BA-CE00DEA019B5}" type="slidenum">
              <a:rPr lang="ja-JP" altLang="en-US"/>
              <a:pPr>
                <a:defRPr/>
              </a:pPr>
              <a:t>‹#›</a:t>
            </a:fld>
            <a:endParaRPr lang="ja-JP" altLang="en-US"/>
          </a:p>
        </p:txBody>
      </p:sp>
    </p:spTree>
    <p:extLst>
      <p:ext uri="{BB962C8B-B14F-4D97-AF65-F5344CB8AC3E}">
        <p14:creationId xmlns:p14="http://schemas.microsoft.com/office/powerpoint/2010/main" val="804413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228087D6-F92E-4645-9BB3-7DB9152C58E7}" type="slidenum">
              <a:rPr lang="ja-JP" altLang="en-US"/>
              <a:pPr>
                <a:defRPr/>
              </a:pPr>
              <a:t>‹#›</a:t>
            </a:fld>
            <a:endParaRPr lang="ja-JP" altLang="en-US"/>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00B050"/>
                </a:solidFill>
                <a:latin typeface="Meiryo UI" pitchFamily="50" charset="-128"/>
                <a:ea typeface="Meiryo UI" pitchFamily="50" charset="-128"/>
                <a:cs typeface="Meiryo UI" pitchFamily="50" charset="-128"/>
              </a:rPr>
              <a:t>MCPC award</a:t>
            </a:r>
            <a:r>
              <a:rPr lang="ja-JP" altLang="en-US" sz="1100" dirty="0">
                <a:solidFill>
                  <a:srgbClr val="00B050"/>
                </a:solidFill>
                <a:latin typeface="Meiryo UI" pitchFamily="50" charset="-128"/>
                <a:ea typeface="Meiryo UI" pitchFamily="50" charset="-128"/>
                <a:cs typeface="Meiryo UI" pitchFamily="50" charset="-128"/>
              </a:rPr>
              <a:t> </a:t>
            </a:r>
            <a:r>
              <a:rPr lang="en-US" altLang="ja-JP" sz="1100" dirty="0">
                <a:solidFill>
                  <a:srgbClr val="00B050"/>
                </a:solidFill>
                <a:latin typeface="Meiryo UI" pitchFamily="50" charset="-128"/>
                <a:ea typeface="Meiryo UI" pitchFamily="50" charset="-128"/>
                <a:cs typeface="Meiryo UI" pitchFamily="50" charset="-128"/>
              </a:rPr>
              <a:t>(</a:t>
            </a:r>
            <a:r>
              <a:rPr lang="ja-JP" altLang="en-US" sz="1100" dirty="0">
                <a:solidFill>
                  <a:srgbClr val="00B050"/>
                </a:solidFill>
                <a:latin typeface="Meiryo UI" pitchFamily="50" charset="-128"/>
                <a:ea typeface="Meiryo UI" pitchFamily="50" charset="-128"/>
                <a:cs typeface="Meiryo UI" pitchFamily="50" charset="-128"/>
              </a:rPr>
              <a:t>ユーザー部門</a:t>
            </a:r>
            <a:r>
              <a:rPr lang="en-US" altLang="ja-JP" sz="1100" dirty="0">
                <a:solidFill>
                  <a:srgbClr val="00B050"/>
                </a:solidFill>
                <a:latin typeface="Meiryo UI" pitchFamily="50" charset="-128"/>
                <a:ea typeface="Meiryo UI" pitchFamily="50" charset="-128"/>
                <a:cs typeface="Meiryo UI" pitchFamily="50" charset="-128"/>
              </a:rPr>
              <a:t>) </a:t>
            </a:r>
            <a:r>
              <a:rPr lang="ja-JP" altLang="en-US" sz="1100" dirty="0">
                <a:solidFill>
                  <a:srgbClr val="00B05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Lst>
  <p:hf hdr="0" ftr="0" dt="0"/>
  <p:txStyles>
    <p:titleStyle>
      <a:lvl1pPr algn="ctr" rtl="0" eaLnBrk="0" fontAlgn="base" hangingPunct="0">
        <a:spcBef>
          <a:spcPct val="0"/>
        </a:spcBef>
        <a:spcAft>
          <a:spcPct val="0"/>
        </a:spcAft>
        <a:defRPr kumimoji="1" sz="2800" b="1" kern="1200">
          <a:solidFill>
            <a:srgbClr val="00B05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443767"/>
            <a:ext cx="8642350" cy="719138"/>
          </a:xfrm>
        </p:spPr>
        <p:txBody>
          <a:bodyPr rtlCol="0"/>
          <a:lstStyle/>
          <a:p>
            <a:pPr eaLnBrk="1" fontAlgn="auto" hangingPunct="1">
              <a:spcAft>
                <a:spcPts val="0"/>
              </a:spcAft>
              <a:defRPr/>
            </a:pPr>
            <a:r>
              <a:rPr lang="en-US" altLang="ja-JP" dirty="0">
                <a:solidFill>
                  <a:schemeClr val="tx1"/>
                </a:solidFill>
              </a:rPr>
              <a:t>MCPC award 2025 </a:t>
            </a:r>
            <a:r>
              <a:rPr lang="ja-JP" altLang="en-US" dirty="0">
                <a:solidFill>
                  <a:schemeClr val="tx1"/>
                </a:solidFill>
              </a:rPr>
              <a:t>応募要綱</a:t>
            </a:r>
            <a:br>
              <a:rPr lang="en-US" altLang="ja-JP" sz="1800" b="0" dirty="0">
                <a:solidFill>
                  <a:schemeClr val="bg1">
                    <a:lumMod val="75000"/>
                  </a:schemeClr>
                </a:solidFill>
              </a:rPr>
            </a:br>
            <a:r>
              <a:rPr lang="ja-JP" altLang="en-US" sz="1800" b="0" dirty="0"/>
              <a:t>（ユーザー部門）</a:t>
            </a:r>
            <a:endParaRPr lang="ja-JP" altLang="en-US" sz="2400" b="0" dirty="0"/>
          </a:p>
        </p:txBody>
      </p:sp>
      <p:sp>
        <p:nvSpPr>
          <p:cNvPr id="4" name="コンテンツ プレースホルダー 3"/>
          <p:cNvSpPr>
            <a:spLocks noGrp="1"/>
          </p:cNvSpPr>
          <p:nvPr>
            <p:ph idx="1"/>
          </p:nvPr>
        </p:nvSpPr>
        <p:spPr>
          <a:xfrm>
            <a:off x="246063" y="1136528"/>
            <a:ext cx="8642350" cy="4806950"/>
          </a:xfrm>
        </p:spPr>
        <p:txBody>
          <a:bodyPr>
            <a:noAutofit/>
          </a:bodyPr>
          <a:lstStyle/>
          <a:p>
            <a:pPr marL="0" indent="0" eaLnBrk="1" fontAlgn="auto" hangingPunct="1">
              <a:spcAft>
                <a:spcPts val="0"/>
              </a:spcAft>
              <a:buFont typeface="Arial" panose="020B0604020202020204" pitchFamily="34" charset="0"/>
              <a:buNone/>
              <a:defRPr/>
            </a:pPr>
            <a:r>
              <a:rPr lang="en-US" altLang="ja-JP" sz="1050" dirty="0"/>
              <a:t>MCPC</a:t>
            </a:r>
            <a:r>
              <a:rPr lang="ja-JP" altLang="en-US" sz="1050" dirty="0"/>
              <a:t>は、モバイルコンピューティングの活用について、さまざまな分野・業界への普及促進に取り組んでいます。</a:t>
            </a:r>
            <a:endParaRPr lang="en-US" altLang="ja-JP" sz="1050" dirty="0"/>
          </a:p>
          <a:p>
            <a:pPr marL="0" indent="0" eaLnBrk="1" fontAlgn="auto" hangingPunct="1">
              <a:spcAft>
                <a:spcPts val="0"/>
              </a:spcAft>
              <a:buFont typeface="Arial" panose="020B0604020202020204" pitchFamily="34" charset="0"/>
              <a:buNone/>
              <a:defRPr/>
            </a:pPr>
            <a:r>
              <a:rPr lang="en-US" altLang="ja-JP" sz="1050" dirty="0"/>
              <a:t>MCPC award</a:t>
            </a:r>
            <a:r>
              <a:rPr lang="ja-JP" altLang="en-US" sz="1050" dirty="0"/>
              <a:t>（ユーザー部門）は、モバイルシステムや</a:t>
            </a:r>
            <a:r>
              <a:rPr lang="en-US" altLang="ja-JP" sz="1050" dirty="0"/>
              <a:t>IoT, AI, Robot</a:t>
            </a:r>
            <a:r>
              <a:rPr lang="ja-JP" altLang="en-US" sz="1050" dirty="0"/>
              <a:t>などの先進技術を活用したユーザー事例を紹介し、社会貢献度、顧客満足度向上、企業業績の向上などの観点から、システム導入・活用における優れた事例の表彰と、その取り組みを広く普及促進することを目的に設定されました。</a:t>
            </a:r>
          </a:p>
        </p:txBody>
      </p:sp>
      <p:sp>
        <p:nvSpPr>
          <p:cNvPr id="7172" name="正方形/長方形 4"/>
          <p:cNvSpPr>
            <a:spLocks noChangeArrowheads="1"/>
          </p:cNvSpPr>
          <p:nvPr/>
        </p:nvSpPr>
        <p:spPr bwMode="auto">
          <a:xfrm>
            <a:off x="250825" y="2048363"/>
            <a:ext cx="4321175" cy="71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企業、団体が持つ様々な情報システム・</a:t>
            </a:r>
            <a:r>
              <a:rPr lang="en-US" altLang="ja-JP" sz="1000" dirty="0"/>
              <a:t>IT</a:t>
            </a:r>
            <a:r>
              <a:rPr lang="ja-JP" altLang="en-US" sz="1000" dirty="0"/>
              <a:t>インフラ等に、</a:t>
            </a:r>
            <a:r>
              <a:rPr lang="ja-JP" altLang="en-US" sz="1000" dirty="0">
                <a:solidFill>
                  <a:srgbClr val="FF0000"/>
                </a:solidFill>
              </a:rPr>
              <a:t>無線通信技術やデバイス（スマートフォン、</a:t>
            </a:r>
            <a:r>
              <a:rPr lang="en-US" altLang="ja-JP" sz="1000" dirty="0">
                <a:solidFill>
                  <a:srgbClr val="FF0000"/>
                </a:solidFill>
              </a:rPr>
              <a:t>Wi-Fi</a:t>
            </a:r>
            <a:r>
              <a:rPr lang="ja-JP" altLang="en-US" sz="1000" dirty="0">
                <a:solidFill>
                  <a:srgbClr val="FF0000"/>
                </a:solidFill>
              </a:rPr>
              <a:t>、</a:t>
            </a:r>
            <a:r>
              <a:rPr lang="en-US" altLang="ja-JP" sz="1000" dirty="0">
                <a:solidFill>
                  <a:srgbClr val="FF0000"/>
                </a:solidFill>
              </a:rPr>
              <a:t>Bluetooth</a:t>
            </a:r>
            <a:r>
              <a:rPr lang="ja-JP" altLang="en-US" sz="1000" dirty="0">
                <a:solidFill>
                  <a:srgbClr val="FF0000"/>
                </a:solidFill>
              </a:rPr>
              <a:t>、</a:t>
            </a:r>
            <a:r>
              <a:rPr lang="en-US" altLang="ja-JP" sz="1000" dirty="0">
                <a:solidFill>
                  <a:srgbClr val="FF0000"/>
                </a:solidFill>
              </a:rPr>
              <a:t>IoT</a:t>
            </a:r>
            <a:r>
              <a:rPr lang="ja-JP" altLang="en-US" sz="1000" dirty="0">
                <a:solidFill>
                  <a:srgbClr val="FF0000"/>
                </a:solidFill>
              </a:rPr>
              <a:t>デバイス、衛星等）、ローカル</a:t>
            </a:r>
            <a:r>
              <a:rPr lang="en-US" altLang="ja-JP" sz="1000">
                <a:solidFill>
                  <a:srgbClr val="FF0000"/>
                </a:solidFill>
              </a:rPr>
              <a:t>5G</a:t>
            </a:r>
            <a:r>
              <a:rPr lang="ja-JP" altLang="en-US" sz="1000"/>
              <a:t>を</a:t>
            </a:r>
            <a:r>
              <a:rPr lang="ja-JP" altLang="en-US" sz="1000" dirty="0"/>
              <a:t>導入し活用した事例であって、自社</a:t>
            </a:r>
            <a:r>
              <a:rPr lang="en-US" altLang="ja-JP" sz="1000" dirty="0"/>
              <a:t>(</a:t>
            </a:r>
            <a:r>
              <a:rPr lang="ja-JP" altLang="en-US" sz="1000" dirty="0"/>
              <a:t>団体）の業績、効率化、社会貢献等の面に貢献しているもの。</a:t>
            </a:r>
            <a:br>
              <a:rPr lang="en-US" altLang="ja-JP" sz="1000" dirty="0"/>
            </a:br>
            <a:r>
              <a:rPr lang="ja-JP" altLang="en-US" sz="1000" dirty="0"/>
              <a:t>　</a:t>
            </a:r>
            <a:r>
              <a:rPr lang="en-US" altLang="ja-JP" sz="1000" u="sng" dirty="0"/>
              <a:t>※</a:t>
            </a:r>
            <a:r>
              <a:rPr lang="ja-JP" altLang="en-US" sz="1000" u="sng" dirty="0"/>
              <a:t>コンテンツについては対象外といたします。</a:t>
            </a:r>
            <a:endParaRPr lang="ja-JP" altLang="en-US" sz="1000" dirty="0"/>
          </a:p>
        </p:txBody>
      </p:sp>
      <p:sp>
        <p:nvSpPr>
          <p:cNvPr id="6" name="テキスト ボックス 5"/>
          <p:cNvSpPr txBox="1"/>
          <p:nvPr/>
        </p:nvSpPr>
        <p:spPr>
          <a:xfrm>
            <a:off x="1331913" y="1694352"/>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応募できる事例</a:t>
            </a:r>
          </a:p>
        </p:txBody>
      </p:sp>
      <p:sp>
        <p:nvSpPr>
          <p:cNvPr id="7" name="テキスト ボックス 6"/>
          <p:cNvSpPr txBox="1"/>
          <p:nvPr/>
        </p:nvSpPr>
        <p:spPr>
          <a:xfrm>
            <a:off x="5651500" y="1694352"/>
            <a:ext cx="2160588" cy="360362"/>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審査方法</a:t>
            </a:r>
          </a:p>
        </p:txBody>
      </p:sp>
      <p:sp>
        <p:nvSpPr>
          <p:cNvPr id="8" name="正方形/長方形 7"/>
          <p:cNvSpPr/>
          <p:nvPr/>
        </p:nvSpPr>
        <p:spPr>
          <a:xfrm>
            <a:off x="4932363" y="2070589"/>
            <a:ext cx="3960812" cy="239968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MCPC award</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2025 (</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ユーザー部門</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」では、主として以下の観点から総合的に審査します。</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技術</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提供価値</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モバイルシステムが実現した新しいエクスペリエンスや</a:t>
            </a:r>
            <a:r>
              <a:rPr lang="ja-JP" altLang="en-US" sz="1000" dirty="0">
                <a:solidFill>
                  <a:prstClr val="black"/>
                </a:solidFill>
                <a:latin typeface="Meiryo UI" pitchFamily="50" charset="-128"/>
                <a:ea typeface="Meiryo UI" pitchFamily="50" charset="-128"/>
                <a:cs typeface="Meiryo UI" pitchFamily="50" charset="-128"/>
              </a:rPr>
              <a:t>価値など</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それがどのように人々の「暮らし」をかえた（かえる）か、あるいは、</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それがどのように会社の「シゴト」をかえた（かえる）か</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事業</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性</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応募システムの導入効果（</a:t>
            </a:r>
            <a:r>
              <a:rPr lang="ja-JP" altLang="en-US" sz="1000" dirty="0">
                <a:latin typeface="Meiryo UI" pitchFamily="50" charset="-128"/>
                <a:ea typeface="Meiryo UI" pitchFamily="50" charset="-128"/>
                <a:cs typeface="Meiryo UI" pitchFamily="50" charset="-128"/>
              </a:rPr>
              <a:t>定量的効果・定性的効果）</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marR="0" lvl="0" indent="-177800"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ユーザーの評価</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応募システムに対する利用者の評価</a:t>
            </a:r>
          </a:p>
        </p:txBody>
      </p:sp>
      <p:sp>
        <p:nvSpPr>
          <p:cNvPr id="9" name="テキスト ボックス 8"/>
          <p:cNvSpPr txBox="1"/>
          <p:nvPr/>
        </p:nvSpPr>
        <p:spPr>
          <a:xfrm>
            <a:off x="1331913" y="2724150"/>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応募方法</a:t>
            </a:r>
          </a:p>
        </p:txBody>
      </p:sp>
      <p:sp>
        <p:nvSpPr>
          <p:cNvPr id="11" name="正方形/長方形 10"/>
          <p:cNvSpPr/>
          <p:nvPr/>
        </p:nvSpPr>
        <p:spPr>
          <a:xfrm>
            <a:off x="250825" y="3081338"/>
            <a:ext cx="3960813" cy="1668462"/>
          </a:xfrm>
          <a:prstGeom prst="rect">
            <a:avLst/>
          </a:prstGeom>
        </p:spPr>
        <p:txBody>
          <a:bodyPr wrap="none"/>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（ユーザー部門）エントリーシート」</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またはメディア郵送により</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2025</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日（日）必着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196850" y="4679950"/>
            <a:ext cx="5905500" cy="1368425"/>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月上旬頃事務局よりご連絡します。「テクノロジー賞」「ビジネス賞」「パブリック賞」</a:t>
            </a:r>
            <a:r>
              <a:rPr lang="zh-TW" altLang="en-US" sz="950" dirty="0">
                <a:latin typeface="Meiryo UI" pitchFamily="50" charset="-128"/>
                <a:ea typeface="Meiryo UI" pitchFamily="50" charset="-128"/>
                <a:cs typeface="Meiryo UI" pitchFamily="50" charset="-128"/>
              </a:rPr>
              <a:t>「</a:t>
            </a:r>
            <a:r>
              <a:rPr lang="ja-JP" altLang="en-US" sz="950" dirty="0">
                <a:latin typeface="Meiryo UI" pitchFamily="50" charset="-128"/>
                <a:ea typeface="Meiryo UI" pitchFamily="50" charset="-128"/>
                <a:cs typeface="Meiryo UI" pitchFamily="50" charset="-128"/>
              </a:rPr>
              <a:t>ローカル</a:t>
            </a:r>
            <a:r>
              <a:rPr lang="en-US" altLang="ja-JP" sz="950" dirty="0">
                <a:latin typeface="Meiryo UI" pitchFamily="50" charset="-128"/>
                <a:ea typeface="Meiryo UI" pitchFamily="50" charset="-128"/>
                <a:cs typeface="Meiryo UI" pitchFamily="50" charset="-128"/>
              </a:rPr>
              <a:t>5G</a:t>
            </a:r>
            <a:r>
              <a:rPr lang="zh-TW" altLang="en-US" sz="950" dirty="0">
                <a:latin typeface="Meiryo UI" pitchFamily="50" charset="-128"/>
                <a:ea typeface="Meiryo UI" pitchFamily="50" charset="-128"/>
                <a:cs typeface="Meiryo UI" pitchFamily="50" charset="-128"/>
              </a:rPr>
              <a:t>賞」</a:t>
            </a:r>
            <a:r>
              <a:rPr lang="ja-JP" altLang="en-US" sz="950" dirty="0">
                <a:latin typeface="Meiryo UI" pitchFamily="50" charset="-128"/>
                <a:ea typeface="Meiryo UI" pitchFamily="50" charset="-128"/>
                <a:cs typeface="Meiryo UI" pitchFamily="50" charset="-128"/>
              </a:rPr>
              <a:t>「中小企業賞」受賞者には、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日の二次審査会にて、プレゼンテーション形式での内容紹介をお願いします。その審査結果にて、グランプリ・総務大臣賞が決定されます。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26</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応募されたモバイルシステムの事例は、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967413" y="4575175"/>
            <a:ext cx="3068637" cy="1144588"/>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endParaRPr lang="en-US" altLang="ja-JP" sz="950" dirty="0">
              <a:latin typeface="Meiryo UI" pitchFamily="50" charset="-128"/>
              <a:ea typeface="Meiryo UI" pitchFamily="50" charset="-128"/>
              <a:cs typeface="Meiryo UI" pitchFamily="50" charset="-128"/>
            </a:endParaRPr>
          </a:p>
        </p:txBody>
      </p:sp>
      <p:sp>
        <p:nvSpPr>
          <p:cNvPr id="7180"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B69464E-FFBB-4F4A-A793-143A7A9DB397}" type="slidenum">
              <a:rPr lang="ja-JP" altLang="en-US" sz="1200" smtClean="0">
                <a:solidFill>
                  <a:srgbClr val="92D050"/>
                </a:solidFill>
              </a:rPr>
              <a:pPr>
                <a:spcBef>
                  <a:spcPct val="0"/>
                </a:spcBef>
                <a:buFontTx/>
                <a:buNone/>
              </a:pPr>
              <a:t>1</a:t>
            </a:fld>
            <a:endParaRPr lang="ja-JP" altLang="en-US" sz="1200">
              <a:solidFill>
                <a:srgbClr val="92D050"/>
              </a:solidFill>
            </a:endParaRPr>
          </a:p>
        </p:txBody>
      </p:sp>
    </p:spTree>
    <p:extLst>
      <p:ext uri="{BB962C8B-B14F-4D97-AF65-F5344CB8AC3E}">
        <p14:creationId xmlns:p14="http://schemas.microsoft.com/office/powerpoint/2010/main" val="370192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10</a:t>
            </a:fld>
            <a:endParaRPr lang="ja-JP" altLang="en-US" sz="1200">
              <a:solidFill>
                <a:srgbClr val="92D050"/>
              </a:solidFill>
            </a:endParaRPr>
          </a:p>
        </p:txBody>
      </p:sp>
      <p:sp>
        <p:nvSpPr>
          <p:cNvPr id="22" name="タイトル 1">
            <a:extLst>
              <a:ext uri="{FF2B5EF4-FFF2-40B4-BE49-F238E27FC236}">
                <a16:creationId xmlns:a16="http://schemas.microsoft.com/office/drawing/2014/main" id="{A9FA12E1-6BF0-4D62-92AE-40CDA18951DC}"/>
              </a:ext>
            </a:extLst>
          </p:cNvPr>
          <p:cNvSpPr>
            <a:spLocks noGrp="1"/>
          </p:cNvSpPr>
          <p:nvPr>
            <p:ph type="title"/>
          </p:nvPr>
        </p:nvSpPr>
        <p:spPr>
          <a:xfrm>
            <a:off x="250825" y="549275"/>
            <a:ext cx="8642350" cy="719138"/>
          </a:xfrm>
        </p:spPr>
        <p:txBody>
          <a:bodyPr rtlCol="0"/>
          <a:lstStyle/>
          <a:p>
            <a:pPr eaLnBrk="1" fontAlgn="auto" hangingPunct="1">
              <a:spcAft>
                <a:spcPts val="0"/>
              </a:spcAft>
              <a:defRPr/>
            </a:pPr>
            <a:r>
              <a:rPr lang="ja-JP" altLang="en-US" dirty="0">
                <a:solidFill>
                  <a:schemeClr val="tx1"/>
                </a:solidFill>
              </a:rPr>
              <a:t>経営課題、社会課題、取り組みの必要性</a:t>
            </a:r>
            <a:endParaRPr lang="ja-JP" altLang="en-US" sz="1400" dirty="0">
              <a:solidFill>
                <a:schemeClr val="bg1">
                  <a:lumMod val="75000"/>
                </a:schemeClr>
              </a:solidFill>
            </a:endParaRPr>
          </a:p>
        </p:txBody>
      </p:sp>
      <p:sp>
        <p:nvSpPr>
          <p:cNvPr id="23" name="コンテンツ プレースホルダー 3">
            <a:extLst>
              <a:ext uri="{FF2B5EF4-FFF2-40B4-BE49-F238E27FC236}">
                <a16:creationId xmlns:a16="http://schemas.microsoft.com/office/drawing/2014/main" id="{745AE2C1-78FB-4A91-8712-9BBAF313A54B}"/>
              </a:ext>
            </a:extLst>
          </p:cNvPr>
          <p:cNvSpPr>
            <a:spLocks noGrp="1"/>
          </p:cNvSpPr>
          <p:nvPr>
            <p:ph idx="1"/>
          </p:nvPr>
        </p:nvSpPr>
        <p:spPr>
          <a:xfrm>
            <a:off x="246063" y="1628775"/>
            <a:ext cx="8642350" cy="5040313"/>
          </a:xfrm>
        </p:spPr>
        <p:txBody>
          <a:bodyPr/>
          <a:lstStyle/>
          <a:p>
            <a:pPr eaLnBrk="1" hangingPunct="1"/>
            <a:r>
              <a:rPr lang="ja-JP" altLang="en-US" sz="1400" dirty="0"/>
              <a:t>どのような経営課題、社会課題があったか</a:t>
            </a:r>
            <a:endParaRPr lang="en-US" altLang="ja-JP" sz="1400" dirty="0"/>
          </a:p>
          <a:p>
            <a:pPr eaLnBrk="1" hangingPunct="1"/>
            <a:r>
              <a:rPr lang="ja-JP" altLang="en-US" sz="1400" dirty="0"/>
              <a:t>応募システムの導入に至る背景や、取り組みの必要性は何か</a:t>
            </a:r>
          </a:p>
        </p:txBody>
      </p:sp>
    </p:spTree>
    <p:extLst>
      <p:ext uri="{BB962C8B-B14F-4D97-AF65-F5344CB8AC3E}">
        <p14:creationId xmlns:p14="http://schemas.microsoft.com/office/powerpoint/2010/main" val="23996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549274"/>
            <a:ext cx="8642350" cy="1106638"/>
          </a:xfrm>
        </p:spPr>
        <p:txBody>
          <a:bodyPr rtlCol="0" anchor="t" anchorCtr="0"/>
          <a:lstStyle/>
          <a:p>
            <a:pPr eaLnBrk="1" fontAlgn="auto" hangingPunct="1">
              <a:spcAft>
                <a:spcPts val="0"/>
              </a:spcAft>
              <a:defRPr/>
            </a:pPr>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solidFill>
                <a:schemeClr val="bg1">
                  <a:lumMod val="75000"/>
                </a:schemeClr>
              </a:solidFill>
            </a:endParaRPr>
          </a:p>
        </p:txBody>
      </p:sp>
      <p:sp>
        <p:nvSpPr>
          <p:cNvPr id="20483"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80FD0E-C12C-49CE-A861-984EA801A087}"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sp>
        <p:nvSpPr>
          <p:cNvPr id="20484" name="コンテンツ プレースホルダー 3"/>
          <p:cNvSpPr>
            <a:spLocks noGrp="1"/>
          </p:cNvSpPr>
          <p:nvPr>
            <p:ph idx="1"/>
          </p:nvPr>
        </p:nvSpPr>
        <p:spPr>
          <a:xfrm>
            <a:off x="246063" y="1655912"/>
            <a:ext cx="8642350" cy="501317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20486"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提供価値</a:t>
            </a:r>
            <a:br>
              <a:rPr lang="en-US" altLang="ja-JP" dirty="0"/>
            </a:br>
            <a:r>
              <a:rPr lang="ja-JP" altLang="en-US" sz="1400" dirty="0"/>
              <a:t>人々の「暮らし」をかえた（かえる）／会社の「シゴト」をかえた（かえる）</a:t>
            </a:r>
            <a:endParaRPr lang="ja-JP" altLang="en-US" sz="1400" dirty="0">
              <a:solidFill>
                <a:schemeClr val="bg1">
                  <a:lumMod val="75000"/>
                </a:schemeClr>
              </a:solidFill>
            </a:endParaRPr>
          </a:p>
        </p:txBody>
      </p:sp>
      <p:sp>
        <p:nvSpPr>
          <p:cNvPr id="2150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8A33AE-3205-4FD0-A797-6B715DCEBE48}" type="slidenum">
              <a:rPr lang="ja-JP" altLang="en-US" sz="1200" smtClean="0">
                <a:solidFill>
                  <a:srgbClr val="92D050"/>
                </a:solidFill>
              </a:rPr>
              <a:pPr>
                <a:spcBef>
                  <a:spcPct val="0"/>
                </a:spcBef>
                <a:buFontTx/>
                <a:buNone/>
              </a:pPr>
              <a:t>12</a:t>
            </a:fld>
            <a:endParaRPr lang="ja-JP" altLang="en-US" sz="1200">
              <a:solidFill>
                <a:srgbClr val="92D050"/>
              </a:solidFill>
            </a:endParaRPr>
          </a:p>
        </p:txBody>
      </p:sp>
      <p:sp>
        <p:nvSpPr>
          <p:cNvPr id="21508"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応募システムは、人々の「暮らし」をどのようにかえた（かえる）のか</a:t>
            </a:r>
            <a:endParaRPr lang="en-US" altLang="ja-JP" sz="1400" dirty="0"/>
          </a:p>
          <a:p>
            <a:pPr eaLnBrk="1" hangingPunct="1"/>
            <a:r>
              <a:rPr lang="ja-JP" altLang="en-US" sz="1400" dirty="0"/>
              <a:t>応募システムは、会社の「シゴト」をどのようにかえた（かえる）のか</a:t>
            </a:r>
            <a:endParaRPr lang="en-US" altLang="ja-JP" sz="1400" dirty="0"/>
          </a:p>
          <a:p>
            <a:pPr eaLnBrk="1" hangingPunct="1"/>
            <a:r>
              <a:rPr lang="ja-JP" altLang="en-US" sz="1400" dirty="0"/>
              <a:t>応募システムによって、貴社がお客様に提供できるようになった新しいユーザー・エクスペリエンスや価値は何か</a:t>
            </a:r>
            <a:endParaRPr lang="en-US" altLang="ja-JP" sz="1400" dirty="0"/>
          </a:p>
          <a:p>
            <a:pPr eaLnBrk="1" hangingPunct="1"/>
            <a:r>
              <a:rPr lang="ja-JP" altLang="en-US" sz="1400" dirty="0"/>
              <a:t>応募システムが、より良い社会の実現、公共、環境問題などに貢献した（できる）こと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1510"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事業性</a:t>
            </a:r>
            <a:br>
              <a:rPr lang="en-US" altLang="ja-JP" dirty="0"/>
            </a:br>
            <a:r>
              <a:rPr lang="ja-JP" altLang="en-US" sz="1400" dirty="0"/>
              <a:t>応募システムの導入効果</a:t>
            </a:r>
          </a:p>
        </p:txBody>
      </p:sp>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3995936" y="426266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定性的効果</a:t>
            </a:r>
          </a:p>
        </p:txBody>
      </p:sp>
      <p:sp>
        <p:nvSpPr>
          <p:cNvPr id="22603"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2604"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5D73962-5329-4DFB-90FC-047398FE16F5}" type="slidenum">
              <a:rPr lang="ja-JP" altLang="en-US" sz="1200" smtClean="0">
                <a:solidFill>
                  <a:srgbClr val="92D050"/>
                </a:solidFill>
              </a:rPr>
              <a:pPr>
                <a:spcBef>
                  <a:spcPct val="0"/>
                </a:spcBef>
                <a:buFontTx/>
                <a:buNone/>
              </a:pPr>
              <a:t>13</a:t>
            </a:fld>
            <a:endParaRPr lang="ja-JP" altLang="en-US" sz="1200">
              <a:solidFill>
                <a:srgbClr val="92D05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2650758117"/>
              </p:ext>
            </p:extLst>
          </p:nvPr>
        </p:nvGraphicFramePr>
        <p:xfrm>
          <a:off x="893241" y="2634006"/>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・費用対効果</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・収入額、顧客数</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・収益率（</a:t>
                      </a:r>
                      <a:r>
                        <a:rPr kumimoji="1" lang="en-US" altLang="ja-JP" sz="1100" b="1" dirty="0">
                          <a:solidFill>
                            <a:srgbClr val="002060"/>
                          </a:solidFill>
                          <a:latin typeface="Meiryo UI" pitchFamily="50" charset="-128"/>
                          <a:ea typeface="Meiryo UI" pitchFamily="50" charset="-128"/>
                          <a:cs typeface="Meiryo UI" pitchFamily="50" charset="-128"/>
                        </a:rPr>
                        <a:t>ROI</a:t>
                      </a:r>
                      <a:r>
                        <a:rPr kumimoji="1" lang="ja-JP" altLang="en-US" sz="1100" b="1" dirty="0">
                          <a:solidFill>
                            <a:srgbClr val="002060"/>
                          </a:solidFill>
                          <a:latin typeface="Meiryo UI" pitchFamily="50" charset="-128"/>
                          <a:ea typeface="Meiryo UI" pitchFamily="50" charset="-128"/>
                          <a:cs typeface="Meiryo UI" pitchFamily="50" charset="-128"/>
                        </a:rPr>
                        <a:t>）</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・コスト削減率、効率化等　・・・等</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21" name="テキスト ボックス 20"/>
          <p:cNvSpPr txBox="1"/>
          <p:nvPr/>
        </p:nvSpPr>
        <p:spPr>
          <a:xfrm>
            <a:off x="3995936" y="213163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定量的効果</a:t>
            </a:r>
          </a:p>
        </p:txBody>
      </p:sp>
      <p:graphicFrame>
        <p:nvGraphicFramePr>
          <p:cNvPr id="14" name="表 13"/>
          <p:cNvGraphicFramePr>
            <a:graphicFrameLocks noGrp="1"/>
          </p:cNvGraphicFramePr>
          <p:nvPr>
            <p:extLst>
              <p:ext uri="{D42A27DB-BD31-4B8C-83A1-F6EECF244321}">
                <p14:modId xmlns:p14="http://schemas.microsoft.com/office/powerpoint/2010/main" val="2658736494"/>
              </p:ext>
            </p:extLst>
          </p:nvPr>
        </p:nvGraphicFramePr>
        <p:xfrm>
          <a:off x="893240" y="4779825"/>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・アライアンス先がすでに〇〇社になっている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・社内の別の部署との協力体制が実現した（モチベーションアップ）</a:t>
                      </a:r>
                    </a:p>
                    <a:p>
                      <a:pPr algn="ctr"/>
                      <a:r>
                        <a:rPr kumimoji="1" lang="ja-JP" altLang="en-US" sz="1100" b="1" dirty="0">
                          <a:solidFill>
                            <a:srgbClr val="002060"/>
                          </a:solidFill>
                          <a:latin typeface="Meiryo UI" pitchFamily="50" charset="-128"/>
                          <a:ea typeface="Meiryo UI" pitchFamily="50" charset="-128"/>
                          <a:cs typeface="Meiryo UI" pitchFamily="50" charset="-128"/>
                        </a:rPr>
                        <a:t>・データを活かした新規ビジネスプロジェクトが立ち上がった　・・・等</a:t>
                      </a: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12" name="テキスト ボックス 61">
            <a:extLst>
              <a:ext uri="{FF2B5EF4-FFF2-40B4-BE49-F238E27FC236}">
                <a16:creationId xmlns:a16="http://schemas.microsoft.com/office/drawing/2014/main" id="{3CA29D29-2905-419B-B50D-07E6698D1BE2}"/>
              </a:ext>
            </a:extLst>
          </p:cNvPr>
          <p:cNvSpPr txBox="1">
            <a:spLocks noChangeArrowheads="1"/>
          </p:cNvSpPr>
          <p:nvPr/>
        </p:nvSpPr>
        <p:spPr bwMode="auto">
          <a:xfrm>
            <a:off x="893240" y="1492225"/>
            <a:ext cx="7207151"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応募システムの導入効果を定量的観点、定性的観点それぞれご記入ください。</a:t>
            </a:r>
            <a:endParaRPr lang="en-US" altLang="ja-JP" sz="1400" dirty="0"/>
          </a:p>
          <a:p>
            <a:pPr algn="ctr" eaLnBrk="1" hangingPunct="1">
              <a:spcBef>
                <a:spcPct val="0"/>
              </a:spcBef>
              <a:buFontTx/>
              <a:buNone/>
            </a:pPr>
            <a:r>
              <a:rPr lang="ja-JP" altLang="en-US" sz="1400" dirty="0"/>
              <a:t>定量的効果の記載が難しい、もしくは公表できない場合は定性的効果のみでも構いません。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ユーザーの評価</a:t>
            </a:r>
            <a:br>
              <a:rPr lang="en-US" altLang="ja-JP" dirty="0"/>
            </a:br>
            <a:r>
              <a:rPr lang="ja-JP" altLang="en-US" sz="1400" dirty="0"/>
              <a:t>応募システムに対する利用者の評価</a:t>
            </a:r>
            <a:endParaRPr lang="ja-JP" altLang="en-US" sz="1400" dirty="0">
              <a:solidFill>
                <a:schemeClr val="bg1">
                  <a:lumMod val="75000"/>
                </a:schemeClr>
              </a:solidFill>
            </a:endParaRPr>
          </a:p>
        </p:txBody>
      </p:sp>
      <p:sp>
        <p:nvSpPr>
          <p:cNvPr id="2355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DD723A4D-ABE8-4E8C-A705-E3E1DF387A6A}" type="slidenum">
              <a:rPr lang="ja-JP" altLang="en-US" sz="1200" smtClean="0">
                <a:solidFill>
                  <a:srgbClr val="92D050"/>
                </a:solidFill>
              </a:rPr>
              <a:pPr>
                <a:spcBef>
                  <a:spcPct val="0"/>
                </a:spcBef>
                <a:buFontTx/>
                <a:buNone/>
              </a:pPr>
              <a:t>14</a:t>
            </a:fld>
            <a:endParaRPr lang="ja-JP" altLang="en-US" sz="1200">
              <a:solidFill>
                <a:srgbClr val="92D050"/>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D</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3557"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graphicFrame>
        <p:nvGraphicFramePr>
          <p:cNvPr id="9" name="表 8"/>
          <p:cNvGraphicFramePr>
            <a:graphicFrameLocks noGrp="1"/>
          </p:cNvGraphicFramePr>
          <p:nvPr>
            <p:extLst>
              <p:ext uri="{D42A27DB-BD31-4B8C-83A1-F6EECF244321}">
                <p14:modId xmlns:p14="http://schemas.microsoft.com/office/powerpoint/2010/main" val="3913489414"/>
              </p:ext>
            </p:extLst>
          </p:nvPr>
        </p:nvGraphicFramePr>
        <p:xfrm>
          <a:off x="971550" y="2358727"/>
          <a:ext cx="7200900" cy="822330"/>
        </p:xfrm>
        <a:graphic>
          <a:graphicData uri="http://schemas.openxmlformats.org/drawingml/2006/table">
            <a:tbl>
              <a:tblPr firstRow="1" bandRow="1">
                <a:tableStyleId>{F5AB1C69-6EDB-4FF4-983F-18BD219EF322}</a:tableStyleId>
              </a:tblPr>
              <a:tblGrid>
                <a:gridCol w="2160255">
                  <a:extLst>
                    <a:ext uri="{9D8B030D-6E8A-4147-A177-3AD203B41FA5}">
                      <a16:colId xmlns:a16="http://schemas.microsoft.com/office/drawing/2014/main" val="20000"/>
                    </a:ext>
                  </a:extLst>
                </a:gridCol>
                <a:gridCol w="1080127">
                  <a:extLst>
                    <a:ext uri="{9D8B030D-6E8A-4147-A177-3AD203B41FA5}">
                      <a16:colId xmlns:a16="http://schemas.microsoft.com/office/drawing/2014/main" val="20001"/>
                    </a:ext>
                  </a:extLst>
                </a:gridCol>
                <a:gridCol w="1080127">
                  <a:extLst>
                    <a:ext uri="{9D8B030D-6E8A-4147-A177-3AD203B41FA5}">
                      <a16:colId xmlns:a16="http://schemas.microsoft.com/office/drawing/2014/main" val="20002"/>
                    </a:ext>
                  </a:extLst>
                </a:gridCol>
                <a:gridCol w="2880391">
                  <a:extLst>
                    <a:ext uri="{9D8B030D-6E8A-4147-A177-3AD203B41FA5}">
                      <a16:colId xmlns:a16="http://schemas.microsoft.com/office/drawing/2014/main" val="20003"/>
                    </a:ext>
                  </a:extLst>
                </a:gridCol>
              </a:tblGrid>
              <a:tr h="27410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615" marB="45615"/>
                </a:tc>
                <a:extLst>
                  <a:ext uri="{0D108BD9-81ED-4DB2-BD59-A6C34878D82A}">
                    <a16:rowId xmlns:a16="http://schemas.microsoft.com/office/drawing/2014/main" val="10000"/>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1"/>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委託先・取引先等の社員等</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75666999"/>
              </p:ext>
            </p:extLst>
          </p:nvPr>
        </p:nvGraphicFramePr>
        <p:xfrm>
          <a:off x="971550" y="3783909"/>
          <a:ext cx="7200900" cy="549276"/>
        </p:xfrm>
        <a:graphic>
          <a:graphicData uri="http://schemas.openxmlformats.org/drawingml/2006/table">
            <a:tbl>
              <a:tblPr firstRow="1" bandRow="1">
                <a:tableStyleId>{F5AB1C69-6EDB-4FF4-983F-18BD219EF322}</a:tableStyleId>
              </a:tblPr>
              <a:tblGrid>
                <a:gridCol w="1152178">
                  <a:extLst>
                    <a:ext uri="{9D8B030D-6E8A-4147-A177-3AD203B41FA5}">
                      <a16:colId xmlns:a16="http://schemas.microsoft.com/office/drawing/2014/main" val="20000"/>
                    </a:ext>
                  </a:extLst>
                </a:gridCol>
                <a:gridCol w="1008174">
                  <a:extLst>
                    <a:ext uri="{9D8B030D-6E8A-4147-A177-3AD203B41FA5}">
                      <a16:colId xmlns:a16="http://schemas.microsoft.com/office/drawing/2014/main" val="20001"/>
                    </a:ext>
                  </a:extLst>
                </a:gridCol>
                <a:gridCol w="1080053">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2880360">
                  <a:extLst>
                    <a:ext uri="{9D8B030D-6E8A-4147-A177-3AD203B41FA5}">
                      <a16:colId xmlns:a16="http://schemas.microsoft.com/office/drawing/2014/main" val="20004"/>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804" marB="45804"/>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顧客（企業）</a:t>
                      </a: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92725001"/>
              </p:ext>
            </p:extLst>
          </p:nvPr>
        </p:nvGraphicFramePr>
        <p:xfrm>
          <a:off x="971550" y="4966995"/>
          <a:ext cx="7200900" cy="549276"/>
        </p:xfrm>
        <a:graphic>
          <a:graphicData uri="http://schemas.openxmlformats.org/drawingml/2006/table">
            <a:tbl>
              <a:tblPr firstRow="1" bandRow="1">
                <a:tableStyleId>{F5AB1C69-6EDB-4FF4-983F-18BD219EF322}</a:tableStyleId>
              </a:tblPr>
              <a:tblGrid>
                <a:gridCol w="2160270">
                  <a:extLst>
                    <a:ext uri="{9D8B030D-6E8A-4147-A177-3AD203B41FA5}">
                      <a16:colId xmlns:a16="http://schemas.microsoft.com/office/drawing/2014/main" val="20000"/>
                    </a:ext>
                  </a:extLst>
                </a:gridCol>
                <a:gridCol w="1080135">
                  <a:extLst>
                    <a:ext uri="{9D8B030D-6E8A-4147-A177-3AD203B41FA5}">
                      <a16:colId xmlns:a16="http://schemas.microsoft.com/office/drawing/2014/main" val="20001"/>
                    </a:ext>
                  </a:extLst>
                </a:gridCol>
                <a:gridCol w="1080135">
                  <a:extLst>
                    <a:ext uri="{9D8B030D-6E8A-4147-A177-3AD203B41FA5}">
                      <a16:colId xmlns:a16="http://schemas.microsoft.com/office/drawing/2014/main" val="20002"/>
                    </a:ext>
                  </a:extLst>
                </a:gridCol>
                <a:gridCol w="2880360">
                  <a:extLst>
                    <a:ext uri="{9D8B030D-6E8A-4147-A177-3AD203B41FA5}">
                      <a16:colId xmlns:a16="http://schemas.microsoft.com/office/drawing/2014/main" val="20003"/>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773" marB="45773"/>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extLst>
                  <a:ext uri="{0D108BD9-81ED-4DB2-BD59-A6C34878D82A}">
                    <a16:rowId xmlns:a16="http://schemas.microsoft.com/office/drawing/2014/main" val="10001"/>
                  </a:ext>
                </a:extLst>
              </a:tr>
            </a:tbl>
          </a:graphicData>
        </a:graphic>
      </p:graphicFrame>
      <p:sp>
        <p:nvSpPr>
          <p:cNvPr id="23617" name="テキスト ボックス 11"/>
          <p:cNvSpPr txBox="1">
            <a:spLocks noChangeArrowheads="1"/>
          </p:cNvSpPr>
          <p:nvPr/>
        </p:nvSpPr>
        <p:spPr bwMode="auto">
          <a:xfrm>
            <a:off x="971550" y="1988840"/>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23618" name="テキスト ボックス 12"/>
          <p:cNvSpPr txBox="1">
            <a:spLocks noChangeArrowheads="1"/>
          </p:cNvSpPr>
          <p:nvPr/>
        </p:nvSpPr>
        <p:spPr bwMode="auto">
          <a:xfrm>
            <a:off x="971550" y="3421959"/>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dirty="0"/>
              <a:t>B2…B</a:t>
            </a:r>
            <a:endParaRPr lang="ja-JP" altLang="en-US" sz="1100" b="1" dirty="0"/>
          </a:p>
        </p:txBody>
      </p:sp>
      <p:sp>
        <p:nvSpPr>
          <p:cNvPr id="23619" name="テキスト ボックス 13"/>
          <p:cNvSpPr txBox="1">
            <a:spLocks noChangeArrowheads="1"/>
          </p:cNvSpPr>
          <p:nvPr/>
        </p:nvSpPr>
        <p:spPr bwMode="auto">
          <a:xfrm>
            <a:off x="971550" y="4619332"/>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23620" name="テキスト ボックス 14"/>
          <p:cNvSpPr txBox="1">
            <a:spLocks noChangeArrowheads="1"/>
          </p:cNvSpPr>
          <p:nvPr/>
        </p:nvSpPr>
        <p:spPr bwMode="auto">
          <a:xfrm>
            <a:off x="6084888" y="2019002"/>
            <a:ext cx="2087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1" name="テキスト ボックス 15"/>
          <p:cNvSpPr txBox="1">
            <a:spLocks noChangeArrowheads="1"/>
          </p:cNvSpPr>
          <p:nvPr/>
        </p:nvSpPr>
        <p:spPr bwMode="auto">
          <a:xfrm>
            <a:off x="6804025" y="3448946"/>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2" name="テキスト ボックス 16"/>
          <p:cNvSpPr txBox="1">
            <a:spLocks noChangeArrowheads="1"/>
          </p:cNvSpPr>
          <p:nvPr/>
        </p:nvSpPr>
        <p:spPr bwMode="auto">
          <a:xfrm>
            <a:off x="6804025" y="4616157"/>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3" name="正方形/長方形 19"/>
          <p:cNvSpPr>
            <a:spLocks noChangeArrowheads="1"/>
          </p:cNvSpPr>
          <p:nvPr/>
        </p:nvSpPr>
        <p:spPr bwMode="auto">
          <a:xfrm>
            <a:off x="958290" y="5919248"/>
            <a:ext cx="7214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1200" dirty="0">
                <a:solidFill>
                  <a:srgbClr val="FF0000"/>
                </a:solidFill>
                <a:latin typeface="Calibri" panose="020F0502020204030204" pitchFamily="34" charset="0"/>
              </a:rPr>
              <a:t>※</a:t>
            </a:r>
            <a:r>
              <a:rPr lang="ja-JP" altLang="en-US" sz="1200" dirty="0">
                <a:solidFill>
                  <a:srgbClr val="FF0000"/>
                </a:solidFill>
                <a:latin typeface="Calibri" panose="020F0502020204030204" pitchFamily="34" charset="0"/>
              </a:rPr>
              <a:t>利用頻度：平均的ユーザーの利用頻度を</a:t>
            </a:r>
            <a:r>
              <a:rPr lang="en-US" altLang="ja-JP" sz="1200" dirty="0">
                <a:solidFill>
                  <a:srgbClr val="FF0000"/>
                </a:solidFill>
                <a:latin typeface="Calibri" panose="020F0502020204030204" pitchFamily="34" charset="0"/>
              </a:rPr>
              <a:t>A</a:t>
            </a:r>
            <a:r>
              <a:rPr lang="ja-JP" altLang="en-US" sz="1200" dirty="0">
                <a:solidFill>
                  <a:srgbClr val="FF0000"/>
                </a:solidFill>
                <a:latin typeface="Calibri" panose="020F0502020204030204" pitchFamily="34" charset="0"/>
              </a:rPr>
              <a:t>～</a:t>
            </a:r>
            <a:r>
              <a:rPr lang="en-US" altLang="ja-JP" sz="1200" dirty="0">
                <a:solidFill>
                  <a:srgbClr val="FF0000"/>
                </a:solidFill>
                <a:latin typeface="Calibri" panose="020F0502020204030204" pitchFamily="34" charset="0"/>
              </a:rPr>
              <a:t>D</a:t>
            </a:r>
            <a:r>
              <a:rPr lang="ja-JP" altLang="en-US" sz="1200" dirty="0">
                <a:solidFill>
                  <a:srgbClr val="FF0000"/>
                </a:solidFill>
                <a:latin typeface="Calibri" panose="020F0502020204030204" pitchFamily="34" charset="0"/>
              </a:rPr>
              <a:t>の四段階で記入して下さい。</a:t>
            </a:r>
            <a:endParaRPr lang="en-US" altLang="ja-JP" sz="1200" dirty="0">
              <a:solidFill>
                <a:srgbClr val="FF0000"/>
              </a:solidFill>
              <a:latin typeface="Calibri" panose="020F0502020204030204" pitchFamily="34" charset="0"/>
            </a:endParaRPr>
          </a:p>
          <a:p>
            <a:pPr eaLnBrk="1" hangingPunct="1">
              <a:spcBef>
                <a:spcPct val="0"/>
              </a:spcBef>
              <a:buFontTx/>
              <a:buNone/>
            </a:pPr>
            <a:r>
              <a:rPr lang="ja-JP" altLang="en-US" sz="1200" dirty="0">
                <a:solidFill>
                  <a:srgbClr val="FF0000"/>
                </a:solidFill>
                <a:latin typeface="Calibri" panose="020F0502020204030204" pitchFamily="34" charset="0"/>
              </a:rPr>
              <a:t>　</a:t>
            </a:r>
            <a:r>
              <a:rPr lang="en-US" altLang="ja-JP" sz="1200" dirty="0">
                <a:solidFill>
                  <a:srgbClr val="FF0000"/>
                </a:solidFill>
                <a:latin typeface="Calibri" panose="020F0502020204030204" pitchFamily="34" charset="0"/>
              </a:rPr>
              <a:t>A. </a:t>
            </a:r>
            <a:r>
              <a:rPr lang="ja-JP" altLang="en-US" sz="1200" dirty="0">
                <a:solidFill>
                  <a:srgbClr val="FF0000"/>
                </a:solidFill>
                <a:latin typeface="Calibri" panose="020F0502020204030204" pitchFamily="34" charset="0"/>
              </a:rPr>
              <a:t>ほぼ毎日　</a:t>
            </a:r>
            <a:r>
              <a:rPr lang="en-US" altLang="ja-JP" sz="1200" dirty="0">
                <a:solidFill>
                  <a:srgbClr val="FF0000"/>
                </a:solidFill>
                <a:latin typeface="Calibri" panose="020F0502020204030204" pitchFamily="34" charset="0"/>
              </a:rPr>
              <a:t>B. </a:t>
            </a:r>
            <a:r>
              <a:rPr lang="ja-JP" altLang="en-US" sz="1200" dirty="0">
                <a:solidFill>
                  <a:srgbClr val="FF0000"/>
                </a:solidFill>
                <a:latin typeface="Calibri" panose="020F0502020204030204" pitchFamily="34" charset="0"/>
              </a:rPr>
              <a:t>週に数日　</a:t>
            </a:r>
            <a:r>
              <a:rPr lang="en-US" altLang="ja-JP" sz="1200" dirty="0">
                <a:solidFill>
                  <a:srgbClr val="FF0000"/>
                </a:solidFill>
                <a:latin typeface="Calibri" panose="020F0502020204030204" pitchFamily="34" charset="0"/>
              </a:rPr>
              <a:t>C. </a:t>
            </a:r>
            <a:r>
              <a:rPr lang="ja-JP" altLang="en-US" sz="1200" dirty="0">
                <a:solidFill>
                  <a:srgbClr val="FF0000"/>
                </a:solidFill>
                <a:latin typeface="Calibri" panose="020F0502020204030204" pitchFamily="34" charset="0"/>
              </a:rPr>
              <a:t>月に数日　</a:t>
            </a:r>
            <a:r>
              <a:rPr lang="en-US" altLang="ja-JP" sz="1200" dirty="0">
                <a:solidFill>
                  <a:srgbClr val="FF0000"/>
                </a:solidFill>
                <a:latin typeface="Calibri" panose="020F0502020204030204" pitchFamily="34" charset="0"/>
              </a:rPr>
              <a:t>D. </a:t>
            </a:r>
            <a:r>
              <a:rPr lang="ja-JP" altLang="en-US" sz="1200" dirty="0">
                <a:solidFill>
                  <a:srgbClr val="FF0000"/>
                </a:solidFill>
                <a:latin typeface="Calibri" panose="020F0502020204030204" pitchFamily="34" charset="0"/>
              </a:rPr>
              <a:t>それ以下</a:t>
            </a:r>
          </a:p>
        </p:txBody>
      </p:sp>
      <p:sp>
        <p:nvSpPr>
          <p:cNvPr id="18" name="テキスト ボックス 61">
            <a:extLst>
              <a:ext uri="{FF2B5EF4-FFF2-40B4-BE49-F238E27FC236}">
                <a16:creationId xmlns:a16="http://schemas.microsoft.com/office/drawing/2014/main" id="{102FA482-1E7F-46B7-9792-20B42EE541DA}"/>
              </a:ext>
            </a:extLst>
          </p:cNvPr>
          <p:cNvSpPr txBox="1">
            <a:spLocks noChangeArrowheads="1"/>
          </p:cNvSpPr>
          <p:nvPr/>
        </p:nvSpPr>
        <p:spPr bwMode="auto">
          <a:xfrm>
            <a:off x="611188" y="1333249"/>
            <a:ext cx="8244408" cy="56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応募者自らの評価ではなく、応募システムを実際に利用しているユーザー（従業員、顧客、住民など）の</a:t>
            </a:r>
            <a:endParaRPr lang="en-US" altLang="ja-JP" sz="1400" dirty="0"/>
          </a:p>
          <a:p>
            <a:pPr algn="ctr" eaLnBrk="1" hangingPunct="1">
              <a:spcBef>
                <a:spcPct val="0"/>
              </a:spcBef>
              <a:buFontTx/>
              <a:buNone/>
            </a:pPr>
            <a:r>
              <a:rPr lang="ja-JP" altLang="en-US" sz="1400" dirty="0"/>
              <a:t>客観的な評価をご記入ください。</a:t>
            </a:r>
            <a:endParaRPr lang="en-US" altLang="ja-JP" sz="1400" dirty="0"/>
          </a:p>
          <a:p>
            <a:pPr algn="ctr" eaLnBrk="1" hangingPunct="1">
              <a:spcBef>
                <a:spcPct val="0"/>
              </a:spcBef>
              <a:buFontTx/>
              <a:buNone/>
            </a:pPr>
            <a:r>
              <a:rPr lang="ja-JP" altLang="en-US" sz="1400" dirty="0"/>
              <a:t>定量的評価の記載が難しい、もしくは公表できない場合は定性的評価をご記入ください。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971550" y="549275"/>
            <a:ext cx="7200900" cy="719138"/>
          </a:xfrm>
        </p:spPr>
        <p:txBody>
          <a:bodyPr/>
          <a:lstStyle/>
          <a:p>
            <a:pPr eaLnBrk="1" hangingPunct="1"/>
            <a:r>
              <a:rPr lang="ja-JP" altLang="en-US" dirty="0">
                <a:solidFill>
                  <a:schemeClr val="tx1"/>
                </a:solidFill>
              </a:rPr>
              <a:t>実現にあたっての問題点とその克服など</a:t>
            </a:r>
          </a:p>
        </p:txBody>
      </p:sp>
      <p:sp>
        <p:nvSpPr>
          <p:cNvPr id="24579" name="コンテンツ プレースホルダー 2"/>
          <p:cNvSpPr>
            <a:spLocks noGrp="1"/>
          </p:cNvSpPr>
          <p:nvPr>
            <p:ph idx="1"/>
          </p:nvPr>
        </p:nvSpPr>
        <p:spPr>
          <a:xfrm>
            <a:off x="971550" y="1628775"/>
            <a:ext cx="7191375" cy="5040313"/>
          </a:xfrm>
        </p:spPr>
        <p:txBody>
          <a:bodyPr/>
          <a:lstStyle/>
          <a:p>
            <a:pPr eaLnBrk="1" hangingPunct="1"/>
            <a:r>
              <a:rPr lang="ja-JP" altLang="en-US" sz="1400" dirty="0"/>
              <a:t>生じた問題点、遭遇した困難とその解決方法</a:t>
            </a:r>
            <a:endParaRPr lang="en-US" altLang="ja-JP" sz="1400" dirty="0"/>
          </a:p>
          <a:p>
            <a:pPr eaLnBrk="1" hangingPunct="1"/>
            <a:r>
              <a:rPr lang="ja-JP" altLang="en-US" sz="1400" dirty="0"/>
              <a:t>今後の展望（強化、改善、発展）</a:t>
            </a:r>
            <a:endParaRPr lang="en-US" altLang="ja-JP" sz="1400" dirty="0"/>
          </a:p>
          <a:p>
            <a:pPr eaLnBrk="1" hangingPunct="1"/>
            <a:endParaRPr lang="en-US" altLang="ja-JP" sz="1400" dirty="0"/>
          </a:p>
        </p:txBody>
      </p:sp>
      <p:sp>
        <p:nvSpPr>
          <p:cNvPr id="4" name="正方形/長方形 3"/>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⑦</a:t>
            </a:r>
            <a:endParaRPr lang="en-US" altLang="ja-JP" sz="2800" b="1" dirty="0">
              <a:solidFill>
                <a:schemeClr val="bg1"/>
              </a:solidFill>
              <a:latin typeface="Meiryo UI" pitchFamily="50" charset="-128"/>
              <a:ea typeface="Meiryo UI" pitchFamily="50" charset="-128"/>
              <a:cs typeface="Meiryo UI" pitchFamily="50" charset="-128"/>
            </a:endParaRPr>
          </a:p>
        </p:txBody>
      </p:sp>
      <p:sp>
        <p:nvSpPr>
          <p:cNvPr id="24581"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
        <p:nvSpPr>
          <p:cNvPr id="24582" name="スライド番号プレースホルダー 7"/>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A1279E0-D297-474D-8A3B-93723C5E4D5A}" type="slidenum">
              <a:rPr lang="ja-JP" altLang="en-US" sz="1200" smtClean="0">
                <a:solidFill>
                  <a:srgbClr val="92D050"/>
                </a:solidFill>
              </a:rPr>
              <a:pPr>
                <a:spcBef>
                  <a:spcPct val="0"/>
                </a:spcBef>
                <a:buFontTx/>
                <a:buNone/>
              </a:pPr>
              <a:t>15</a:t>
            </a:fld>
            <a:endParaRPr lang="ja-JP" altLang="en-US" sz="1200">
              <a:solidFill>
                <a:srgbClr val="92D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graphicFrame>
        <p:nvGraphicFramePr>
          <p:cNvPr id="10" name="表 9"/>
          <p:cNvGraphicFramePr>
            <a:graphicFrameLocks noGrp="1"/>
          </p:cNvGraphicFramePr>
          <p:nvPr>
            <p:extLst>
              <p:ext uri="{D42A27DB-BD31-4B8C-83A1-F6EECF244321}">
                <p14:modId xmlns:p14="http://schemas.microsoft.com/office/powerpoint/2010/main" val="3033793000"/>
              </p:ext>
            </p:extLst>
          </p:nvPr>
        </p:nvGraphicFramePr>
        <p:xfrm>
          <a:off x="611188" y="1628775"/>
          <a:ext cx="7921625" cy="4052890"/>
        </p:xfrm>
        <a:graphic>
          <a:graphicData uri="http://schemas.openxmlformats.org/drawingml/2006/table">
            <a:tbl>
              <a:tblPr bandRow="1">
                <a:tableStyleId>{F5AB1C69-6EDB-4FF4-983F-18BD219EF322}</a:tableStyleId>
              </a:tblPr>
              <a:tblGrid>
                <a:gridCol w="7921625">
                  <a:extLst>
                    <a:ext uri="{9D8B030D-6E8A-4147-A177-3AD203B41FA5}">
                      <a16:colId xmlns:a16="http://schemas.microsoft.com/office/drawing/2014/main" val="20000"/>
                    </a:ext>
                  </a:extLst>
                </a:gridCol>
              </a:tblGrid>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p>
                  </a:txBody>
                  <a:tcPr marT="45726" marB="45726" anchor="ctr"/>
                </a:tc>
                <a:extLst>
                  <a:ext uri="{0D108BD9-81ED-4DB2-BD59-A6C34878D82A}">
                    <a16:rowId xmlns:a16="http://schemas.microsoft.com/office/drawing/2014/main" val="10000"/>
                  </a:ext>
                </a:extLst>
              </a:tr>
              <a:tr h="70212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1"/>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2"/>
                  </a:ext>
                </a:extLst>
              </a:tr>
              <a:tr h="702098">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3"/>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事業性</a:t>
                      </a:r>
                    </a:p>
                  </a:txBody>
                  <a:tcPr marT="45726" marB="45726" anchor="ctr"/>
                </a:tc>
                <a:extLst>
                  <a:ext uri="{0D108BD9-81ED-4DB2-BD59-A6C34878D82A}">
                    <a16:rowId xmlns:a16="http://schemas.microsoft.com/office/drawing/2014/main" val="10004"/>
                  </a:ext>
                </a:extLst>
              </a:tr>
              <a:tr h="7020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5"/>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a:t>
                      </a:r>
                    </a:p>
                  </a:txBody>
                  <a:tcPr marT="45726" marB="45726" anchor="ctr"/>
                </a:tc>
                <a:extLst>
                  <a:ext uri="{0D108BD9-81ED-4DB2-BD59-A6C34878D82A}">
                    <a16:rowId xmlns:a16="http://schemas.microsoft.com/office/drawing/2014/main" val="10006"/>
                  </a:ext>
                </a:extLst>
              </a:tr>
              <a:tr h="822972">
                <a:tc>
                  <a:txBody>
                    <a:bodyPr/>
                    <a:lstStyle/>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tc>
                <a:extLst>
                  <a:ext uri="{0D108BD9-81ED-4DB2-BD59-A6C34878D82A}">
                    <a16:rowId xmlns:a16="http://schemas.microsoft.com/office/drawing/2014/main" val="10007"/>
                  </a:ext>
                </a:extLst>
              </a:tr>
            </a:tbl>
          </a:graphicData>
        </a:graphic>
      </p:graphicFrame>
      <p:sp>
        <p:nvSpPr>
          <p:cNvPr id="25623"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D.</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5625"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9027BBE-8E3E-45EF-94D3-BB1468289A63}" type="slidenum">
              <a:rPr lang="ja-JP" altLang="en-US" sz="1200" smtClean="0">
                <a:solidFill>
                  <a:srgbClr val="92D050"/>
                </a:solidFill>
              </a:rPr>
              <a:pPr>
                <a:spcBef>
                  <a:spcPct val="0"/>
                </a:spcBef>
                <a:buFontTx/>
                <a:buNone/>
              </a:pPr>
              <a:t>16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⑧</a:t>
            </a:r>
          </a:p>
        </p:txBody>
      </p:sp>
      <p:sp>
        <p:nvSpPr>
          <p:cNvPr id="25627"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662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CD95FDED-D15F-4EA9-AC59-24FCBDA2BE9F}" type="slidenum">
              <a:rPr lang="ja-JP" altLang="en-US" sz="1200" smtClean="0">
                <a:solidFill>
                  <a:srgbClr val="92D050"/>
                </a:solidFill>
              </a:rPr>
              <a:pPr>
                <a:spcBef>
                  <a:spcPct val="0"/>
                </a:spcBef>
                <a:buFontTx/>
                <a:buNone/>
              </a:pPr>
              <a:t>17</a:t>
            </a:fld>
            <a:endParaRPr lang="ja-JP" altLang="en-US" sz="1200">
              <a:solidFill>
                <a:srgbClr val="92D050"/>
              </a:solidFill>
            </a:endParaRPr>
          </a:p>
        </p:txBody>
      </p:sp>
      <p:sp>
        <p:nvSpPr>
          <p:cNvPr id="4" name="コンテンツ プレースホルダー 3"/>
          <p:cNvSpPr>
            <a:spLocks noGrp="1"/>
          </p:cNvSpPr>
          <p:nvPr>
            <p:ph idx="1"/>
          </p:nvPr>
        </p:nvSpPr>
        <p:spPr>
          <a:xfrm>
            <a:off x="971550" y="1628775"/>
            <a:ext cx="7191375" cy="5040313"/>
          </a:xfrm>
        </p:spPr>
        <p:txBody>
          <a:bodyPr/>
          <a:lstStyle/>
          <a:p>
            <a:pPr eaLnBrk="1" fontAlgn="auto" hangingPunct="1">
              <a:spcAft>
                <a:spcPts val="0"/>
              </a:spcAft>
              <a:defRPr/>
            </a:pPr>
            <a:r>
              <a:rPr lang="ja-JP" altLang="en-US" sz="1400" dirty="0"/>
              <a:t>取り扱いに特段の注意を要する情報などがあればここでご指定下さい。</a:t>
            </a:r>
            <a:endParaRPr lang="en-US" altLang="ja-JP" sz="1400" dirty="0"/>
          </a:p>
          <a:p>
            <a:pPr eaLnBrk="1" fontAlgn="auto" hangingPunct="1">
              <a:spcAft>
                <a:spcPts val="0"/>
              </a:spcAft>
              <a:defRPr/>
            </a:pPr>
            <a:r>
              <a:rPr lang="ja-JP" altLang="en-US" sz="1400" dirty="0"/>
              <a:t>第三者による評価、受賞・表彰履歴、報道での取り扱いなどもあればご記入ください。</a:t>
            </a:r>
            <a:endParaRPr lang="ja-JP" altLang="en-US" sz="1400" dirty="0">
              <a:solidFill>
                <a:schemeClr val="bg1">
                  <a:lumMod val="50000"/>
                </a:schemeClr>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⑨</a:t>
            </a:r>
          </a:p>
        </p:txBody>
      </p:sp>
      <p:sp>
        <p:nvSpPr>
          <p:cNvPr id="26630"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78350" y="3198813"/>
            <a:ext cx="3244850"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(JEITA</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スマート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推進フォーラム 他</a:t>
            </a:r>
          </a:p>
        </p:txBody>
      </p:sp>
      <p:sp>
        <p:nvSpPr>
          <p:cNvPr id="67" name="角丸四角形 66"/>
          <p:cNvSpPr/>
          <p:nvPr/>
        </p:nvSpPr>
        <p:spPr>
          <a:xfrm>
            <a:off x="717550" y="1628775"/>
            <a:ext cx="2600325" cy="720725"/>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グランプリ・総務大臣賞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979712" y="3429000"/>
            <a:ext cx="788987" cy="72707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69" name="角丸四角形 68"/>
          <p:cNvSpPr/>
          <p:nvPr/>
        </p:nvSpPr>
        <p:spPr>
          <a:xfrm>
            <a:off x="251520" y="3429000"/>
            <a:ext cx="793750" cy="72072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0" name="角丸四角形 69"/>
          <p:cNvSpPr/>
          <p:nvPr/>
        </p:nvSpPr>
        <p:spPr>
          <a:xfrm>
            <a:off x="1115616" y="3436938"/>
            <a:ext cx="793750" cy="719137"/>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1" name="角丸四角形 70"/>
          <p:cNvSpPr/>
          <p:nvPr/>
        </p:nvSpPr>
        <p:spPr>
          <a:xfrm>
            <a:off x="2843808" y="3433763"/>
            <a:ext cx="800100"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ローカル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5G</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9224" name="テキスト ボックス 73"/>
          <p:cNvSpPr txBox="1">
            <a:spLocks noChangeArrowheads="1"/>
          </p:cNvSpPr>
          <p:nvPr/>
        </p:nvSpPr>
        <p:spPr bwMode="auto">
          <a:xfrm>
            <a:off x="771525" y="5094288"/>
            <a:ext cx="41751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endParaRPr lang="ja-JP" altLang="en-US" sz="800" dirty="0"/>
          </a:p>
        </p:txBody>
      </p:sp>
      <p:sp>
        <p:nvSpPr>
          <p:cNvPr id="122" name="角丸四角形 121"/>
          <p:cNvSpPr/>
          <p:nvPr/>
        </p:nvSpPr>
        <p:spPr>
          <a:xfrm>
            <a:off x="298450" y="4554538"/>
            <a:ext cx="838200" cy="539750"/>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p>
        </p:txBody>
      </p:sp>
      <p:sp>
        <p:nvSpPr>
          <p:cNvPr id="123" name="角丸四角形 122"/>
          <p:cNvSpPr/>
          <p:nvPr/>
        </p:nvSpPr>
        <p:spPr>
          <a:xfrm>
            <a:off x="180975" y="3302000"/>
            <a:ext cx="4384676" cy="1049337"/>
          </a:xfrm>
          <a:prstGeom prst="roundRect">
            <a:avLst>
              <a:gd name="adj" fmla="val 11045"/>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cxnSpLocks/>
            <a:endCxn id="67" idx="2"/>
          </p:cNvCxnSpPr>
          <p:nvPr/>
        </p:nvCxnSpPr>
        <p:spPr>
          <a:xfrm flipV="1">
            <a:off x="2017712" y="2349500"/>
            <a:ext cx="1" cy="863476"/>
          </a:xfrm>
          <a:prstGeom prst="straightConnector1">
            <a:avLst/>
          </a:prstGeom>
          <a:solidFill>
            <a:schemeClr val="bg1"/>
          </a:solidFill>
          <a:ln w="57150">
            <a:solidFill>
              <a:srgbClr val="92D05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28" name="テキスト ボックス 127"/>
          <p:cNvSpPr txBox="1"/>
          <p:nvPr/>
        </p:nvSpPr>
        <p:spPr>
          <a:xfrm>
            <a:off x="2232794" y="2348880"/>
            <a:ext cx="1835150" cy="792163"/>
          </a:xfrm>
          <a:prstGeom prst="rect">
            <a:avLst/>
          </a:prstGeom>
          <a:noFill/>
        </p:spPr>
        <p:txBody>
          <a:bodyPr anchor="ctr"/>
          <a:lstStyle/>
          <a:p>
            <a:pPr eaLnBrk="1" fontAlgn="auto" hangingPunct="1">
              <a:spcBef>
                <a:spcPts val="0"/>
              </a:spcBef>
              <a:spcAft>
                <a:spcPts val="0"/>
              </a:spcAft>
              <a:defRPr/>
            </a:pPr>
            <a:r>
              <a:rPr lang="ja-JP" altLang="en-US" sz="8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モバイルテクノロジー賞」「モバイルビジネス賞」「モバイルパブリック賞」「モバイル中小企業賞」から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32"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33" name="テキスト ボックス 29"/>
          <p:cNvSpPr txBox="1">
            <a:spLocks noChangeArrowheads="1"/>
          </p:cNvSpPr>
          <p:nvPr/>
        </p:nvSpPr>
        <p:spPr bwMode="auto">
          <a:xfrm>
            <a:off x="5454650" y="1341438"/>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29</a:t>
            </a:r>
            <a:r>
              <a:rPr lang="ja-JP" altLang="en-US" sz="900" dirty="0"/>
              <a:t>日</a:t>
            </a:r>
          </a:p>
        </p:txBody>
      </p:sp>
      <p:sp>
        <p:nvSpPr>
          <p:cNvPr id="9234"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24</a:t>
            </a:r>
            <a:r>
              <a:rPr lang="ja-JP" altLang="en-US" sz="900" dirty="0"/>
              <a:t>日</a:t>
            </a:r>
          </a:p>
        </p:txBody>
      </p:sp>
      <p:sp>
        <p:nvSpPr>
          <p:cNvPr id="54" name="テキスト ボックス 53"/>
          <p:cNvSpPr txBox="1"/>
          <p:nvPr/>
        </p:nvSpPr>
        <p:spPr>
          <a:xfrm>
            <a:off x="6024563"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審査日程</a:t>
            </a:r>
          </a:p>
        </p:txBody>
      </p:sp>
      <p:sp>
        <p:nvSpPr>
          <p:cNvPr id="55" name="テキスト ボックス 54"/>
          <p:cNvSpPr txBox="1"/>
          <p:nvPr/>
        </p:nvSpPr>
        <p:spPr>
          <a:xfrm>
            <a:off x="6024563" y="2708275"/>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審査委員</a:t>
            </a:r>
          </a:p>
        </p:txBody>
      </p:sp>
      <p:sp>
        <p:nvSpPr>
          <p:cNvPr id="56" name="テキスト ボックス 55"/>
          <p:cNvSpPr txBox="1"/>
          <p:nvPr/>
        </p:nvSpPr>
        <p:spPr>
          <a:xfrm>
            <a:off x="1354138"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賞の構成</a:t>
            </a:r>
          </a:p>
        </p:txBody>
      </p:sp>
      <p:sp>
        <p:nvSpPr>
          <p:cNvPr id="64" name="円/楕円 63"/>
          <p:cNvSpPr/>
          <p:nvPr/>
        </p:nvSpPr>
        <p:spPr>
          <a:xfrm>
            <a:off x="5443538" y="1620838"/>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br>
              <a:rPr lang="en-US" altLang="ja-JP" sz="1600" dirty="0">
                <a:latin typeface="Meiryo UI" panose="020B0604030504040204" pitchFamily="50" charset="-128"/>
                <a:ea typeface="Meiryo UI" panose="020B0604030504040204" pitchFamily="50" charset="-128"/>
                <a:cs typeface="Meiryo UI" panose="020B0604030504040204" pitchFamily="50" charset="-128"/>
              </a:rPr>
            </a:b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5" idx="6"/>
          </p:cNvCxnSpPr>
          <p:nvPr/>
        </p:nvCxnSpPr>
        <p:spPr>
          <a:xfrm>
            <a:off x="7100888"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7308850"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43"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26</a:t>
            </a:r>
            <a:r>
              <a:rPr lang="ja-JP" altLang="en-US" sz="900" dirty="0"/>
              <a:t>日</a:t>
            </a:r>
          </a:p>
        </p:txBody>
      </p:sp>
      <p:sp>
        <p:nvSpPr>
          <p:cNvPr id="9244" name="テキスト ボックス 33"/>
          <p:cNvSpPr txBox="1">
            <a:spLocks noChangeArrowheads="1"/>
          </p:cNvSpPr>
          <p:nvPr/>
        </p:nvSpPr>
        <p:spPr bwMode="auto">
          <a:xfrm>
            <a:off x="1119188" y="4854575"/>
            <a:ext cx="18351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dirty="0"/>
              <a:t>上記の受賞事例に準ずるものを選定</a:t>
            </a:r>
          </a:p>
        </p:txBody>
      </p:sp>
      <p:sp>
        <p:nvSpPr>
          <p:cNvPr id="9245" name="テキスト ボックス 73"/>
          <p:cNvSpPr txBox="1">
            <a:spLocks noChangeArrowheads="1"/>
          </p:cNvSpPr>
          <p:nvPr/>
        </p:nvSpPr>
        <p:spPr bwMode="auto">
          <a:xfrm>
            <a:off x="3263900" y="4146550"/>
            <a:ext cx="53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各</a:t>
            </a:r>
            <a:r>
              <a:rPr lang="en-US" altLang="ja-JP" sz="800"/>
              <a:t>1</a:t>
            </a:r>
            <a:r>
              <a:rPr lang="ja-JP" altLang="en-US" sz="800"/>
              <a:t>事例</a:t>
            </a:r>
          </a:p>
        </p:txBody>
      </p:sp>
      <p:sp>
        <p:nvSpPr>
          <p:cNvPr id="924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5753D19-F5A0-4A3D-861E-4212DF0BCE9A}" type="slidenum">
              <a:rPr lang="ja-JP" altLang="en-US" sz="1200" smtClean="0">
                <a:solidFill>
                  <a:srgbClr val="92D050"/>
                </a:solidFill>
              </a:rPr>
              <a:pPr>
                <a:spcBef>
                  <a:spcPct val="0"/>
                </a:spcBef>
                <a:buFontTx/>
                <a:buNone/>
              </a:pPr>
              <a:t>2</a:t>
            </a:fld>
            <a:endParaRPr lang="ja-JP" altLang="en-US" sz="1200">
              <a:solidFill>
                <a:srgbClr val="92D050"/>
              </a:solidFill>
            </a:endParaRPr>
          </a:p>
        </p:txBody>
      </p:sp>
      <p:sp>
        <p:nvSpPr>
          <p:cNvPr id="3" name="角丸四角形 70">
            <a:extLst>
              <a:ext uri="{FF2B5EF4-FFF2-40B4-BE49-F238E27FC236}">
                <a16:creationId xmlns:a16="http://schemas.microsoft.com/office/drawing/2014/main" id="{6D0E20CE-A188-048D-A0FB-349C5F6381E2}"/>
              </a:ext>
            </a:extLst>
          </p:cNvPr>
          <p:cNvSpPr/>
          <p:nvPr/>
        </p:nvSpPr>
        <p:spPr>
          <a:xfrm>
            <a:off x="3707904" y="3429000"/>
            <a:ext cx="765745"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340644"/>
            <a:ext cx="7416874" cy="1295400"/>
          </a:xfrm>
        </p:spPr>
        <p:txBody>
          <a:bodyPr>
            <a:normAutofit fontScale="92500" lnSpcReduction="10000"/>
          </a:bodyPr>
          <a:lstStyle/>
          <a:p>
            <a:pPr marL="0" indent="0" eaLnBrk="1" hangingPunct="1">
              <a:buFont typeface="Arial" panose="020B0604020202020204" pitchFamily="34" charset="0"/>
              <a:buNone/>
              <a:defRPr/>
            </a:pPr>
            <a:r>
              <a:rPr lang="ja-JP" altLang="en-US" sz="1400" dirty="0"/>
              <a:t>次ページ以降が</a:t>
            </a:r>
            <a:r>
              <a:rPr lang="en-US" altLang="ja-JP" sz="1400" dirty="0"/>
              <a:t>MCPC award</a:t>
            </a:r>
            <a:r>
              <a:rPr lang="ja-JP" altLang="en-US" sz="1400" dirty="0"/>
              <a:t>（ユーザー部門）のエントリーシート（応募書式）です。</a:t>
            </a:r>
            <a:endParaRPr lang="en-US" altLang="ja-JP" sz="1400" dirty="0"/>
          </a:p>
          <a:p>
            <a:pPr marL="0" indent="0" eaLnBrk="1" hangingPunct="1">
              <a:buFont typeface="Arial" panose="020B0604020202020204" pitchFamily="34" charset="0"/>
              <a:buNone/>
              <a:defRPr/>
            </a:pPr>
            <a:r>
              <a:rPr lang="ja-JP" altLang="en-US" sz="1400" dirty="0"/>
              <a:t>以下のガイドを参考に、わかりやすく、正確に、かつ、可能な範囲で漏れのないよう記入下さい。</a:t>
            </a:r>
            <a:br>
              <a:rPr lang="en-US" altLang="ja-JP" sz="1400" dirty="0"/>
            </a:br>
            <a:r>
              <a:rPr lang="ja-JP" altLang="en-US" sz="1400" dirty="0">
                <a:solidFill>
                  <a:srgbClr val="FF0000"/>
                </a:solidFill>
              </a:rPr>
              <a:t>提出時には、スライド</a:t>
            </a:r>
            <a:r>
              <a:rPr lang="en-US" altLang="ja-JP" sz="1400" dirty="0">
                <a:solidFill>
                  <a:srgbClr val="FF0000"/>
                </a:solidFill>
              </a:rPr>
              <a:t>P.1</a:t>
            </a:r>
            <a:r>
              <a:rPr lang="ja-JP" altLang="en-US" sz="1400" dirty="0">
                <a:solidFill>
                  <a:srgbClr val="FF0000"/>
                </a:solidFill>
              </a:rPr>
              <a:t>～</a:t>
            </a:r>
            <a:r>
              <a:rPr lang="en-US" altLang="ja-JP" sz="1400" dirty="0">
                <a:solidFill>
                  <a:srgbClr val="FF0000"/>
                </a:solidFill>
              </a:rPr>
              <a:t>P.3</a:t>
            </a:r>
            <a:r>
              <a:rPr lang="ja-JP" altLang="en-US" sz="1400" dirty="0" err="1">
                <a:solidFill>
                  <a:srgbClr val="FF0000"/>
                </a:solidFill>
              </a:rPr>
              <a:t>を削</a:t>
            </a:r>
            <a:r>
              <a:rPr lang="ja-JP" altLang="en-US" sz="1400" dirty="0">
                <a:solidFill>
                  <a:srgbClr val="FF0000"/>
                </a:solidFill>
              </a:rPr>
              <a:t>除して下さい。</a:t>
            </a:r>
            <a:endParaRPr lang="en-US" altLang="ja-JP" sz="1400" dirty="0">
              <a:solidFill>
                <a:srgbClr val="FF0000"/>
              </a:solidFill>
            </a:endParaRPr>
          </a:p>
          <a:p>
            <a:pPr marL="0" indent="0" eaLnBrk="1" hangingPunct="1">
              <a:buFont typeface="Arial" panose="020B0604020202020204" pitchFamily="34" charset="0"/>
              <a:buNone/>
              <a:defRPr/>
            </a:pPr>
            <a:r>
              <a:rPr lang="ja-JP" altLang="en-US" sz="1400" dirty="0"/>
              <a:t>エントリーシートの総スライド数は原則</a:t>
            </a:r>
            <a:r>
              <a:rPr lang="en-US" altLang="ja-JP" sz="1400" dirty="0"/>
              <a:t>14</a:t>
            </a:r>
            <a:r>
              <a:rPr lang="ja-JP" altLang="en-US" sz="1400" dirty="0"/>
              <a:t>枚（表紙、①～⑥、</a:t>
            </a:r>
            <a:r>
              <a:rPr lang="en-US" altLang="ja-JP" sz="1400" dirty="0"/>
              <a:t>A</a:t>
            </a:r>
            <a:r>
              <a:rPr lang="ja-JP" altLang="en-US" sz="1400" dirty="0"/>
              <a:t>～</a:t>
            </a:r>
            <a:r>
              <a:rPr lang="en-US" altLang="ja-JP" sz="1400" dirty="0"/>
              <a:t>D</a:t>
            </a:r>
            <a:r>
              <a:rPr lang="ja-JP" altLang="en-US" sz="1400" dirty="0"/>
              <a:t>、⑦～⑨）ですが、④、</a:t>
            </a:r>
            <a:r>
              <a:rPr lang="en-US" altLang="ja-JP" sz="1400" dirty="0"/>
              <a:t>A</a:t>
            </a:r>
            <a:r>
              <a:rPr lang="ja-JP" altLang="en-US" sz="1400" dirty="0" err="1"/>
              <a:t>、</a:t>
            </a:r>
            <a:r>
              <a:rPr lang="en-US" altLang="ja-JP" sz="1400" dirty="0"/>
              <a:t>B</a:t>
            </a:r>
            <a:r>
              <a:rPr lang="ja-JP" altLang="en-US" sz="1400" dirty="0"/>
              <a:t>、⑦の項目は下表に指定の枚数までスライドを増やして頂いてかまいません。</a:t>
            </a:r>
            <a:endParaRPr lang="en-US" altLang="ja-JP" sz="1400" dirty="0"/>
          </a:p>
          <a:p>
            <a:pPr marL="0" indent="0" eaLnBrk="1" hangingPunct="1">
              <a:buFont typeface="Arial" panose="020B0604020202020204" pitchFamily="34" charset="0"/>
              <a:buNone/>
              <a:defRPr/>
            </a:pPr>
            <a:r>
              <a:rPr lang="ja-JP" altLang="en-US" sz="1400" dirty="0">
                <a:solidFill>
                  <a:srgbClr val="FF0000"/>
                </a:solidFill>
              </a:rPr>
              <a:t>ただし、いかなる場合も、項目の追加（新設）、削除、順番の変更は行わないで下さい。</a:t>
            </a:r>
            <a:endParaRPr lang="en-US" altLang="ja-JP" sz="1400" dirty="0">
              <a:solidFill>
                <a:srgbClr val="FF0000"/>
              </a:solidFill>
            </a:endParaRPr>
          </a:p>
        </p:txBody>
      </p:sp>
      <p:sp>
        <p:nvSpPr>
          <p:cNvPr id="11268"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5D023C0B-74D5-4C97-B9DA-B24A65102D78}" type="slidenum">
              <a:rPr lang="ja-JP" altLang="en-US" sz="1200" smtClean="0">
                <a:solidFill>
                  <a:srgbClr val="92D050"/>
                </a:solidFill>
              </a:rPr>
              <a:pPr>
                <a:spcBef>
                  <a:spcPct val="0"/>
                </a:spcBef>
                <a:buFontTx/>
                <a:buNone/>
              </a:pPr>
              <a:t>3</a:t>
            </a:fld>
            <a:endParaRPr lang="ja-JP" altLang="en-US" sz="1200">
              <a:solidFill>
                <a:srgbClr val="92D05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33727865"/>
              </p:ext>
            </p:extLst>
          </p:nvPr>
        </p:nvGraphicFramePr>
        <p:xfrm>
          <a:off x="611188" y="2708275"/>
          <a:ext cx="8137276" cy="3914786"/>
        </p:xfrm>
        <a:graphic>
          <a:graphicData uri="http://schemas.openxmlformats.org/drawingml/2006/table">
            <a:tbl>
              <a:tblPr firstRow="1" bandRow="1">
                <a:tableStyleId>{F5AB1C69-6EDB-4FF4-983F-18BD219EF322}</a:tableStyleId>
              </a:tblPr>
              <a:tblGrid>
                <a:gridCol w="741794">
                  <a:extLst>
                    <a:ext uri="{9D8B030D-6E8A-4147-A177-3AD203B41FA5}">
                      <a16:colId xmlns:a16="http://schemas.microsoft.com/office/drawing/2014/main" val="20000"/>
                    </a:ext>
                  </a:extLst>
                </a:gridCol>
                <a:gridCol w="3435042">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tblGrid>
              <a:tr h="2943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bg1"/>
                          </a:solidFill>
                          <a:latin typeface="Meiryo UI" pitchFamily="50" charset="-128"/>
                          <a:ea typeface="Meiryo UI" pitchFamily="50" charset="-128"/>
                          <a:cs typeface="Meiryo UI" pitchFamily="50" charset="-128"/>
                        </a:rPr>
                        <a:t>パート</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項目</a:t>
                      </a:r>
                      <a:r>
                        <a:rPr kumimoji="1" lang="ja-JP" altLang="en-US" sz="1100" dirty="0">
                          <a:solidFill>
                            <a:schemeClr val="bg1"/>
                          </a:solidFill>
                          <a:latin typeface="Meiryo UI" pitchFamily="50" charset="-128"/>
                          <a:ea typeface="Meiryo UI" pitchFamily="50" charset="-128"/>
                          <a:cs typeface="Meiryo UI" pitchFamily="50" charset="-128"/>
                        </a:rPr>
                        <a:t>（スライド枚数）</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記入上のガイド</a:t>
                      </a:r>
                    </a:p>
                  </a:txBody>
                  <a:tcPr marL="91433" marR="91433" marT="48082" marB="48082"/>
                </a:tc>
                <a:extLst>
                  <a:ext uri="{0D108BD9-81ED-4DB2-BD59-A6C34878D82A}">
                    <a16:rowId xmlns:a16="http://schemas.microsoft.com/office/drawing/2014/main" val="10000"/>
                  </a:ext>
                </a:extLst>
              </a:tr>
              <a:tr h="294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82" marB="48082"/>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1"/>
                  </a:ext>
                </a:extLst>
              </a:tr>
              <a:tr h="1254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基礎</a:t>
                      </a:r>
                      <a:br>
                        <a:rPr kumimoji="1" lang="en-US" altLang="ja-JP" sz="1300" dirty="0">
                          <a:solidFill>
                            <a:schemeClr val="tx1"/>
                          </a:solidFill>
                          <a:latin typeface="Meiryo UI" pitchFamily="50" charset="-128"/>
                          <a:ea typeface="Meiryo UI" pitchFamily="50" charset="-128"/>
                          <a:cs typeface="Meiryo UI" pitchFamily="50" charset="-128"/>
                        </a:rPr>
                      </a:br>
                      <a:r>
                        <a:rPr kumimoji="1" lang="ja-JP" altLang="en-US" sz="1300" dirty="0">
                          <a:solidFill>
                            <a:schemeClr val="tx1"/>
                          </a:solidFill>
                          <a:latin typeface="Meiryo UI" pitchFamily="50" charset="-128"/>
                          <a:ea typeface="Meiryo UI" pitchFamily="50" charset="-128"/>
                          <a:cs typeface="Meiryo UI" pitchFamily="50" charset="-128"/>
                        </a:rPr>
                        <a:t>情報</a:t>
                      </a:r>
                    </a:p>
                  </a:txBody>
                  <a:tcPr marL="91433" marR="91433" marT="48082" marB="48082"/>
                </a:tc>
                <a:tc>
                  <a:txBody>
                    <a:bodyPr/>
                    <a:lstStyle/>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応募者名・応募システム名称等</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応募者情報</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応募システムの構成要素</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応募システムの全体像</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応募システムのユーザー像・ユーザー数</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経営課題、社会課題、取り組みの必要性</a:t>
                      </a: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正確に、かつ、可能な範囲で漏れのないように記入して下さい。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③④⑤は応募システムを審査委員が理解する上で最も重要です。必要な情報を網羅し、かつ、できる限り簡明に記入して下さい。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2"/>
                  </a:ext>
                </a:extLst>
              </a:tr>
              <a:tr h="88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アピール</a:t>
                      </a:r>
                      <a:endParaRPr kumimoji="1" lang="en-US" altLang="ja-JP" sz="1300" dirty="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ポイント</a:t>
                      </a:r>
                    </a:p>
                  </a:txBody>
                  <a:tcPr marL="91433" marR="91433" marT="48082" marB="48082"/>
                </a:tc>
                <a:tc>
                  <a:txBody>
                    <a:bodyPr/>
                    <a:lstStyle/>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2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ja-JP" altLang="en-US" sz="1100" dirty="0">
                          <a:solidFill>
                            <a:schemeClr val="tx1"/>
                          </a:solidFill>
                          <a:latin typeface="Meiryo UI" pitchFamily="50" charset="-128"/>
                          <a:ea typeface="Meiryo UI" pitchFamily="50" charset="-128"/>
                          <a:cs typeface="Meiryo UI" pitchFamily="50" charset="-128"/>
                        </a:rPr>
                        <a:t>（１～</a:t>
                      </a:r>
                      <a:r>
                        <a:rPr kumimoji="1" lang="en-US" altLang="ja-JP" sz="1100" dirty="0">
                          <a:solidFill>
                            <a:schemeClr val="tx1"/>
                          </a:solidFill>
                          <a:latin typeface="Meiryo UI" pitchFamily="50" charset="-128"/>
                          <a:ea typeface="Meiryo UI" pitchFamily="50" charset="-128"/>
                          <a:cs typeface="Meiryo UI" pitchFamily="50" charset="-128"/>
                        </a:rPr>
                        <a:t>3</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5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ユーザーの評価</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ユーザーの評価の各側面で審査しますので、アピールポイントが明確に伝わるよう、できるだけ定量的な数値の記載、図やグラフの利用など、わかりやすい説明をお願いします。</a:t>
                      </a:r>
                    </a:p>
                  </a:txBody>
                  <a:tcPr marL="91433" marR="91433" marT="48082" marB="48082"/>
                </a:tc>
                <a:extLst>
                  <a:ext uri="{0D108BD9-81ED-4DB2-BD59-A6C34878D82A}">
                    <a16:rowId xmlns:a16="http://schemas.microsoft.com/office/drawing/2014/main" val="10003"/>
                  </a:ext>
                </a:extLst>
              </a:tr>
              <a:tr h="660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まとめ</a:t>
                      </a:r>
                    </a:p>
                  </a:txBody>
                  <a:tcPr marL="91433" marR="91433" marT="48082" marB="48082"/>
                </a:tc>
                <a:tc>
                  <a:txBody>
                    <a:bodyPr/>
                    <a:lstStyle/>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⑦実現にあたっての問題点とその克服</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⑧アピールポイントのまとめ</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⑧ には、審査基準の各評価項目ごとに、応募システムのよいところをサマリーして下さい。</a:t>
                      </a:r>
                    </a:p>
                  </a:txBody>
                  <a:tcPr marL="91433" marR="91433" marT="48082" marB="48082"/>
                </a:tc>
                <a:extLst>
                  <a:ext uri="{0D108BD9-81ED-4DB2-BD59-A6C34878D82A}">
                    <a16:rowId xmlns:a16="http://schemas.microsoft.com/office/drawing/2014/main" val="10004"/>
                  </a:ext>
                </a:extLst>
              </a:tr>
              <a:tr h="492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その他</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solidFill>
                            <a:schemeClr val="tx1"/>
                          </a:solidFill>
                          <a:latin typeface="Meiryo UI" pitchFamily="50" charset="-128"/>
                          <a:ea typeface="Meiryo UI" pitchFamily="50" charset="-128"/>
                          <a:cs typeface="Meiryo UI" pitchFamily="50" charset="-128"/>
                        </a:rPr>
                        <a:t>⑨</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⑨ には、情報の取り扱いに関する指定事項など、</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に対する希望・注意事項を記載して下さい。</a:t>
                      </a:r>
                    </a:p>
                  </a:txBody>
                  <a:tcPr marL="91433" marR="91433" marT="48082" marB="48082"/>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（ユーザー部門）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331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05BCFD0F-649D-415D-B48F-0902E4C6C210}" type="slidenum">
              <a:rPr lang="ja-JP" altLang="en-US" sz="1200" smtClean="0">
                <a:solidFill>
                  <a:srgbClr val="92D050"/>
                </a:solidFill>
              </a:rPr>
              <a:pPr>
                <a:spcBef>
                  <a:spcPct val="0"/>
                </a:spcBef>
                <a:buFontTx/>
                <a:buNone/>
              </a:pPr>
              <a:t>4</a:t>
            </a:fld>
            <a:endParaRPr lang="ja-JP" altLang="en-US" sz="1200">
              <a:solidFill>
                <a:srgbClr val="92D050"/>
              </a:solidFill>
            </a:endParaRPr>
          </a:p>
        </p:txBody>
      </p:sp>
      <p:pic>
        <p:nvPicPr>
          <p:cNvPr id="5" name="図 4">
            <a:extLst>
              <a:ext uri="{FF2B5EF4-FFF2-40B4-BE49-F238E27FC236}">
                <a16:creationId xmlns:a16="http://schemas.microsoft.com/office/drawing/2014/main" id="{7E392BE1-82C1-7461-177C-68ED15E445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548128" cy="207568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30767503"/>
              </p:ext>
            </p:extLst>
          </p:nvPr>
        </p:nvGraphicFramePr>
        <p:xfrm>
          <a:off x="611188" y="1271516"/>
          <a:ext cx="8124531" cy="5166081"/>
        </p:xfrm>
        <a:graphic>
          <a:graphicData uri="http://schemas.openxmlformats.org/drawingml/2006/table">
            <a:tbl>
              <a:tblPr>
                <a:tableStyleId>{8799B23B-EC83-4686-B30A-512413B5E67A}</a:tableStyleId>
              </a:tblPr>
              <a:tblGrid>
                <a:gridCol w="1979525">
                  <a:extLst>
                    <a:ext uri="{9D8B030D-6E8A-4147-A177-3AD203B41FA5}">
                      <a16:colId xmlns:a16="http://schemas.microsoft.com/office/drawing/2014/main" val="20000"/>
                    </a:ext>
                  </a:extLst>
                </a:gridCol>
                <a:gridCol w="6145006">
                  <a:extLst>
                    <a:ext uri="{9D8B030D-6E8A-4147-A177-3AD203B41FA5}">
                      <a16:colId xmlns:a16="http://schemas.microsoft.com/office/drawing/2014/main" val="20001"/>
                    </a:ext>
                  </a:extLst>
                </a:gridCol>
              </a:tblGrid>
              <a:tr h="2063732">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応募者（企業・団体名）</a:t>
                      </a:r>
                      <a:endParaRPr kumimoji="1" lang="en-US" altLang="ja-JP" sz="12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共創事業者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（システム構築・技術提供等）</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a:latin typeface="Meiryo UI" panose="020B0604030504040204" pitchFamily="50" charset="-128"/>
                          <a:ea typeface="Meiryo UI" panose="020B0604030504040204" pitchFamily="50" charset="-128"/>
                          <a:cs typeface="Meiryo UI" panose="020B0604030504040204" pitchFamily="50" charset="-128"/>
                        </a:rPr>
                        <a:t>ユーザー部門の応募者とは、本応募システムを導入し、運用・利活用されている者とします。</a:t>
                      </a: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8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応募者と連名で、本件にエントリーを希望される事業者がある場合はご記入ください。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noFill/>
                  </a:tcPr>
                </a:tc>
                <a:extLst>
                  <a:ext uri="{0D108BD9-81ED-4DB2-BD59-A6C34878D82A}">
                    <a16:rowId xmlns:a16="http://schemas.microsoft.com/office/drawing/2014/main" val="10000"/>
                  </a:ext>
                </a:extLst>
              </a:tr>
              <a:tr h="266590">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26659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540470492"/>
                  </a:ext>
                </a:extLst>
              </a:tr>
              <a:tr h="58561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簡潔でわかりやすい呼称</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solidFill>
                      <a:schemeClr val="accent3">
                        <a:lumMod val="20000"/>
                        <a:lumOff val="80000"/>
                      </a:schemeClr>
                    </a:solidFill>
                  </a:tcP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96218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システムの簡潔な説明と</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53316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「ユーザー部門」と「サービス＆ソリューション部門」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10423">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①</a:t>
            </a:r>
          </a:p>
        </p:txBody>
      </p:sp>
      <p:sp>
        <p:nvSpPr>
          <p:cNvPr id="15383"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基礎情報</a:t>
            </a:r>
          </a:p>
        </p:txBody>
      </p:sp>
      <p:sp>
        <p:nvSpPr>
          <p:cNvPr id="15384" name="タイトル 1"/>
          <p:cNvSpPr>
            <a:spLocks noGrp="1"/>
          </p:cNvSpPr>
          <p:nvPr>
            <p:ph type="title"/>
          </p:nvPr>
        </p:nvSpPr>
        <p:spPr/>
        <p:txBody>
          <a:bodyPr/>
          <a:lstStyle/>
          <a:p>
            <a:pPr eaLnBrk="1" hangingPunct="1"/>
            <a:r>
              <a:rPr lang="ja-JP" altLang="en-US">
                <a:solidFill>
                  <a:schemeClr val="tx1"/>
                </a:solidFill>
              </a:rPr>
              <a:t>応募者名・応募システム名称等</a:t>
            </a:r>
          </a:p>
        </p:txBody>
      </p:sp>
      <p:sp>
        <p:nvSpPr>
          <p:cNvPr id="15385"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86B11-4075-4CD8-BBDF-4B990823D5E9}"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611188" y="2235200"/>
            <a:ext cx="8124531" cy="0"/>
          </a:xfrm>
          <a:prstGeom prst="line">
            <a:avLst/>
          </a:prstGeom>
          <a:ln w="19050">
            <a:solidFill>
              <a:srgbClr val="92D05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{F5AB1C69-6EDB-4FF4-983F-18BD219EF322}</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434"/>
        </p:xfrm>
        <a:graphic>
          <a:graphicData uri="http://schemas.openxmlformats.org/drawingml/2006/table">
            <a:tbl>
              <a:tblPr bandRow="1">
                <a:tableStyleId>{F5AB1C69-6EDB-4FF4-983F-18BD219EF322}</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タイプ</a:t>
                      </a:r>
                    </a:p>
                  </a:txBody>
                  <a:tcPr marT="45679" marB="45679"/>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非営利組織</a:t>
                      </a:r>
                    </a:p>
                  </a:txBody>
                  <a:tcPr marT="45679" marB="45679"/>
                </a:tc>
                <a:extLst>
                  <a:ext uri="{0D108BD9-81ED-4DB2-BD59-A6C34878D82A}">
                    <a16:rowId xmlns:a16="http://schemas.microsoft.com/office/drawing/2014/main" val="10000"/>
                  </a:ext>
                </a:extLst>
              </a:tr>
              <a:tr h="338313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679" marB="45679"/>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1"/>
                  </a:ext>
                </a:extLst>
              </a:tr>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規模区分</a:t>
                      </a:r>
                    </a:p>
                  </a:txBody>
                  <a:tcPr marT="45679" marB="45679"/>
                </a:tc>
                <a:tc>
                  <a:txBody>
                    <a:bodyPr/>
                    <a:lstStyle/>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{F5AB1C69-6EDB-4FF4-983F-18BD219EF322}</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2"/>
                  </a:ext>
                </a:extLst>
              </a:tr>
            </a:tbl>
          </a:graphicData>
        </a:graphic>
      </p:graphicFrame>
      <p:sp>
        <p:nvSpPr>
          <p:cNvPr id="16435"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6436" name="正方形/長方形 10"/>
          <p:cNvSpPr>
            <a:spLocks noChangeArrowheads="1"/>
          </p:cNvSpPr>
          <p:nvPr/>
        </p:nvSpPr>
        <p:spPr bwMode="auto">
          <a:xfrm>
            <a:off x="322263" y="4219575"/>
            <a:ext cx="4249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「中小企業」とは次の何れかに該当するものをいいます（中小企業法基本法）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6437"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96BE4B-6EC5-44B5-9461-DC4A641E9ACC}" type="slidenum">
              <a:rPr lang="ja-JP" altLang="en-US" sz="1200" smtClean="0">
                <a:solidFill>
                  <a:srgbClr val="92D050"/>
                </a:solidFill>
              </a:rPr>
              <a:pPr>
                <a:spcBef>
                  <a:spcPct val="0"/>
                </a:spcBef>
                <a:buFontTx/>
                <a:buNone/>
              </a:pPr>
              <a:t>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6439"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応募システムの構成要素</a:t>
            </a:r>
          </a:p>
        </p:txBody>
      </p:sp>
      <p:sp>
        <p:nvSpPr>
          <p:cNvPr id="6" name="テキスト ボックス 5"/>
          <p:cNvSpPr txBox="1"/>
          <p:nvPr/>
        </p:nvSpPr>
        <p:spPr>
          <a:xfrm>
            <a:off x="1511300" y="1620838"/>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クライアント</a:t>
            </a:r>
          </a:p>
        </p:txBody>
      </p:sp>
      <p:sp>
        <p:nvSpPr>
          <p:cNvPr id="9" name="テキスト ボックス 8"/>
          <p:cNvSpPr txBox="1"/>
          <p:nvPr/>
        </p:nvSpPr>
        <p:spPr>
          <a:xfrm>
            <a:off x="655320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センター</a:t>
            </a:r>
          </a:p>
        </p:txBody>
      </p:sp>
      <p:sp>
        <p:nvSpPr>
          <p:cNvPr id="10" name="テキスト ボックス 9"/>
          <p:cNvSpPr txBox="1"/>
          <p:nvPr/>
        </p:nvSpPr>
        <p:spPr>
          <a:xfrm>
            <a:off x="403225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ネットワーク</a:t>
            </a:r>
          </a:p>
        </p:txBody>
      </p:sp>
      <p:sp>
        <p:nvSpPr>
          <p:cNvPr id="17414" name="テキスト ボックス 10"/>
          <p:cNvSpPr txBox="1">
            <a:spLocks noChangeArrowheads="1"/>
          </p:cNvSpPr>
          <p:nvPr/>
        </p:nvSpPr>
        <p:spPr bwMode="auto">
          <a:xfrm>
            <a:off x="969963"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900"/>
              <a:t>PC</a:t>
            </a:r>
            <a:r>
              <a:rPr lang="ja-JP" altLang="en-US" sz="900"/>
              <a:t>・スマートフォン・タブレット・通信モジュール内蔵機器、モバイルプリンター、カードリーダー等</a:t>
            </a:r>
          </a:p>
        </p:txBody>
      </p:sp>
      <p:sp>
        <p:nvSpPr>
          <p:cNvPr id="17415" name="テキスト ボックス 12"/>
          <p:cNvSpPr txBox="1">
            <a:spLocks noChangeArrowheads="1"/>
          </p:cNvSpPr>
          <p:nvPr/>
        </p:nvSpPr>
        <p:spPr bwMode="auto">
          <a:xfrm>
            <a:off x="6003925"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センター設備・システム・</a:t>
            </a:r>
            <a:r>
              <a:rPr lang="en-US" altLang="ja-JP" sz="900"/>
              <a:t>ASP/SaaS/</a:t>
            </a:r>
            <a:r>
              <a:rPr lang="ja-JP" altLang="en-US" sz="900"/>
              <a:t>クラウドのシステム等</a:t>
            </a:r>
          </a:p>
        </p:txBody>
      </p:sp>
      <p:graphicFrame>
        <p:nvGraphicFramePr>
          <p:cNvPr id="15" name="表 14"/>
          <p:cNvGraphicFramePr>
            <a:graphicFrameLocks noGrp="1"/>
          </p:cNvGraphicFramePr>
          <p:nvPr/>
        </p:nvGraphicFramePr>
        <p:xfrm>
          <a:off x="97155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クライアント</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台数</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pPr algn="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6" name="表 15"/>
          <p:cNvGraphicFramePr>
            <a:graphicFrameLocks noGrp="1"/>
          </p:cNvGraphicFramePr>
          <p:nvPr/>
        </p:nvGraphicFramePr>
        <p:xfrm>
          <a:off x="350520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7" name="表 16"/>
          <p:cNvGraphicFramePr>
            <a:graphicFrameLocks noGrp="1"/>
          </p:cNvGraphicFramePr>
          <p:nvPr/>
        </p:nvGraphicFramePr>
        <p:xfrm>
          <a:off x="6007100" y="2492375"/>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nvGraphicFramePr>
        <p:xfrm>
          <a:off x="6007100" y="3789363"/>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ASP/</a:t>
                      </a:r>
                      <a:r>
                        <a:rPr kumimoji="1" lang="en-US" altLang="ja-JP"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SaaS</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2" name="テキスト ボックス 22"/>
          <p:cNvSpPr txBox="1">
            <a:spLocks noChangeArrowheads="1"/>
          </p:cNvSpPr>
          <p:nvPr/>
        </p:nvSpPr>
        <p:spPr bwMode="auto">
          <a:xfrm>
            <a:off x="3487738"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モバイル（</a:t>
            </a:r>
            <a:r>
              <a:rPr lang="en-US" altLang="ja-JP" sz="900"/>
              <a:t>LTE/LPWA</a:t>
            </a:r>
            <a:r>
              <a:rPr lang="ja-JP" altLang="en-US" sz="900"/>
              <a:t>）ネットワーク、衛星通信、固定通信、</a:t>
            </a:r>
            <a:r>
              <a:rPr lang="en-US" altLang="ja-JP" sz="900"/>
              <a:t>LAN.</a:t>
            </a:r>
            <a:r>
              <a:rPr lang="ja-JP" altLang="en-US" sz="900"/>
              <a:t>無線</a:t>
            </a:r>
            <a:r>
              <a:rPr lang="en-US" altLang="ja-JP" sz="900"/>
              <a:t>LAN</a:t>
            </a:r>
            <a:r>
              <a:rPr lang="ja-JP" altLang="en-US" sz="900"/>
              <a:t>、内線等</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7</a:t>
            </a:fld>
            <a:endParaRPr lang="ja-JP" altLang="en-US" sz="1200">
              <a:solidFill>
                <a:srgbClr val="92D050"/>
              </a:solidFill>
            </a:endParaRPr>
          </a:p>
        </p:txBody>
      </p:sp>
      <p:sp>
        <p:nvSpPr>
          <p:cNvPr id="25" name="テキスト ボックス 24"/>
          <p:cNvSpPr txBox="1"/>
          <p:nvPr/>
        </p:nvSpPr>
        <p:spPr>
          <a:xfrm>
            <a:off x="6013450" y="5084763"/>
            <a:ext cx="2159000" cy="360362"/>
          </a:xfrm>
          <a:prstGeom prst="rect">
            <a:avLst/>
          </a:prstGeom>
          <a:noFill/>
        </p:spPr>
        <p:txBody>
          <a:bodyPr/>
          <a:lstStyle/>
          <a:p>
            <a:pPr eaLnBrk="1" fontAlgn="auto" hangingPunct="1">
              <a:spcBef>
                <a:spcPts val="0"/>
              </a:spcBef>
              <a:spcAft>
                <a:spcPts val="0"/>
              </a:spcAft>
              <a:defRPr/>
            </a:pPr>
            <a:r>
              <a:rPr lang="ja-JP" altLang="en-US" sz="900" dirty="0">
                <a:latin typeface="Meiryo UI" pitchFamily="50" charset="-128"/>
                <a:ea typeface="Meiryo UI" pitchFamily="50" charset="-128"/>
                <a:cs typeface="Meiryo UI" pitchFamily="50" charset="-128"/>
              </a:rPr>
              <a:t>必要に応じて行を追加してご記入下さい</a:t>
            </a:r>
            <a:r>
              <a:rPr lang="ja-JP" altLang="en-US" sz="900" dirty="0">
                <a:solidFill>
                  <a:schemeClr val="tx1">
                    <a:lumMod val="50000"/>
                    <a:lumOff val="50000"/>
                  </a:schemeClr>
                </a:solidFill>
                <a:latin typeface="Meiryo UI" pitchFamily="50" charset="-128"/>
                <a:ea typeface="Meiryo UI" pitchFamily="50" charset="-128"/>
                <a:cs typeface="Meiryo UI" pitchFamily="50" charset="-128"/>
              </a:rPr>
              <a:t>。</a:t>
            </a:r>
            <a:endParaRPr lang="en-US" altLang="ja-JP" sz="900" dirty="0">
              <a:solidFill>
                <a:schemeClr val="tx1">
                  <a:lumMod val="50000"/>
                  <a:lumOff val="50000"/>
                </a:schemeClr>
              </a:solidFill>
              <a:latin typeface="Meiryo UI" pitchFamily="50" charset="-128"/>
              <a:ea typeface="Meiryo UI" pitchFamily="50" charset="-128"/>
              <a:cs typeface="Meiryo UI"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a:solidFill>
                  <a:schemeClr val="tx1"/>
                </a:solidFill>
              </a:rPr>
              <a:t>応募システムの全体像</a:t>
            </a:r>
          </a:p>
        </p:txBody>
      </p:sp>
      <p:sp>
        <p:nvSpPr>
          <p:cNvPr id="18435" name="テキスト ボックス 13"/>
          <p:cNvSpPr txBox="1">
            <a:spLocks noChangeArrowheads="1"/>
          </p:cNvSpPr>
          <p:nvPr/>
        </p:nvSpPr>
        <p:spPr bwMode="auto">
          <a:xfrm>
            <a:off x="1892300" y="1052513"/>
            <a:ext cx="53435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00B050"/>
                </a:solidFill>
              </a:rPr>
              <a:t>各要素のつながりをシステムの全体像（図）にまとめて下さい</a:t>
            </a:r>
          </a:p>
        </p:txBody>
      </p:sp>
      <p:sp>
        <p:nvSpPr>
          <p:cNvPr id="15" name="正方形/長方形 1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8437"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8438"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437097B-A0CB-4C67-A261-80F9FE0CA1DB}" type="slidenum">
              <a:rPr lang="ja-JP" altLang="en-US" sz="1200" smtClean="0">
                <a:solidFill>
                  <a:srgbClr val="92D050"/>
                </a:solidFill>
              </a:rPr>
              <a:pPr>
                <a:spcBef>
                  <a:spcPct val="0"/>
                </a:spcBef>
                <a:buFontTx/>
                <a:buNone/>
              </a:pPr>
              <a:t>8</a:t>
            </a:fld>
            <a:endParaRPr lang="ja-JP" altLang="en-US" sz="120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応募システムのユーザー像・ユーザー数</a:t>
            </a:r>
          </a:p>
        </p:txBody>
      </p:sp>
      <p:graphicFrame>
        <p:nvGraphicFramePr>
          <p:cNvPr id="6" name="表 5"/>
          <p:cNvGraphicFramePr>
            <a:graphicFrameLocks noGrp="1"/>
          </p:cNvGraphicFramePr>
          <p:nvPr/>
        </p:nvGraphicFramePr>
        <p:xfrm>
          <a:off x="4211638" y="1622425"/>
          <a:ext cx="4321175" cy="12192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貴社の委託先・取引先等の社員等</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82343">
                <a:tc>
                  <a:txBody>
                    <a:bodyPr/>
                    <a:lstStyle/>
                    <a:p>
                      <a:pPr algn="r"/>
                      <a:r>
                        <a:rPr kumimoji="1" lang="en-US" altLang="ja-JP" sz="14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cxnSp>
        <p:nvCxnSpPr>
          <p:cNvPr id="30" name="直線コネクタ 29"/>
          <p:cNvCxnSpPr>
            <a:stCxn id="3" idx="3"/>
            <a:endCxn id="27" idx="2"/>
          </p:cNvCxnSpPr>
          <p:nvPr/>
        </p:nvCxnSpPr>
        <p:spPr>
          <a:xfrm flipV="1">
            <a:off x="1017588" y="1612900"/>
            <a:ext cx="981075" cy="83026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 idx="1"/>
            <a:endCxn id="28" idx="2"/>
          </p:cNvCxnSpPr>
          <p:nvPr/>
        </p:nvCxnSpPr>
        <p:spPr>
          <a:xfrm>
            <a:off x="1017588" y="1933575"/>
            <a:ext cx="981075" cy="7588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912813" y="182880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7" name="円/楕円 26"/>
          <p:cNvSpPr/>
          <p:nvPr/>
        </p:nvSpPr>
        <p:spPr>
          <a:xfrm>
            <a:off x="1998663" y="12525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社員</a:t>
            </a:r>
          </a:p>
        </p:txBody>
      </p:sp>
      <p:sp>
        <p:nvSpPr>
          <p:cNvPr id="28" name="円/楕円 27"/>
          <p:cNvSpPr/>
          <p:nvPr/>
        </p:nvSpPr>
        <p:spPr>
          <a:xfrm>
            <a:off x="1998663" y="23320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委託先</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社員等</a:t>
            </a:r>
          </a:p>
        </p:txBody>
      </p:sp>
      <p:cxnSp>
        <p:nvCxnSpPr>
          <p:cNvPr id="43" name="直線コネクタ 42"/>
          <p:cNvCxnSpPr>
            <a:stCxn id="38" idx="6"/>
            <a:endCxn id="60" idx="2"/>
          </p:cNvCxnSpPr>
          <p:nvPr/>
        </p:nvCxnSpPr>
        <p:spPr>
          <a:xfrm>
            <a:off x="1628775" y="3773488"/>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50" idx="6"/>
            <a:endCxn id="51" idx="2"/>
          </p:cNvCxnSpPr>
          <p:nvPr/>
        </p:nvCxnSpPr>
        <p:spPr>
          <a:xfrm flipV="1">
            <a:off x="2705100" y="6171077"/>
            <a:ext cx="37782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3082925" y="581071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cxnSp>
        <p:nvCxnSpPr>
          <p:cNvPr id="52" name="直線コネクタ 51"/>
          <p:cNvCxnSpPr>
            <a:stCxn id="24" idx="1"/>
            <a:endCxn id="50" idx="5"/>
          </p:cNvCxnSpPr>
          <p:nvPr/>
        </p:nvCxnSpPr>
        <p:spPr>
          <a:xfrm>
            <a:off x="1038225" y="5412252"/>
            <a:ext cx="1560513" cy="101441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3"/>
            <a:endCxn id="78" idx="7"/>
          </p:cNvCxnSpPr>
          <p:nvPr/>
        </p:nvCxnSpPr>
        <p:spPr>
          <a:xfrm flipV="1">
            <a:off x="1038225" y="4835990"/>
            <a:ext cx="1531938" cy="108585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729627"/>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9487"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3440113"/>
            <a:ext cx="5778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8" name="図 83"/>
          <p:cNvPicPr>
            <a:picLocks noChangeAspect="1"/>
          </p:cNvPicPr>
          <p:nvPr/>
        </p:nvPicPr>
        <p:blipFill>
          <a:blip r:embed="rId3">
            <a:extLst>
              <a:ext uri="{28A0092B-C50C-407E-A947-70E740481C1C}">
                <a14:useLocalDpi xmlns:a14="http://schemas.microsoft.com/office/drawing/2010/main" val="0"/>
              </a:ext>
            </a:extLst>
          </a:blip>
          <a:srcRect l="34866" t="36142" r="19733" b="29213"/>
          <a:stretch>
            <a:fillRect/>
          </a:stretch>
        </p:blipFill>
        <p:spPr bwMode="auto">
          <a:xfrm rot="-3298258">
            <a:off x="1457325" y="5663077"/>
            <a:ext cx="6937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9" name="テキスト ボックス 84"/>
          <p:cNvSpPr txBox="1">
            <a:spLocks noChangeArrowheads="1"/>
          </p:cNvSpPr>
          <p:nvPr/>
        </p:nvSpPr>
        <p:spPr bwMode="auto">
          <a:xfrm>
            <a:off x="919163" y="1468438"/>
            <a:ext cx="7143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490" name="テキスト ボックス 85"/>
          <p:cNvSpPr txBox="1">
            <a:spLocks noChangeArrowheads="1"/>
          </p:cNvSpPr>
          <p:nvPr/>
        </p:nvSpPr>
        <p:spPr bwMode="auto">
          <a:xfrm>
            <a:off x="91598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341312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9492" name="テキスト ボックス 92"/>
          <p:cNvSpPr txBox="1">
            <a:spLocks noChangeArrowheads="1"/>
          </p:cNvSpPr>
          <p:nvPr/>
        </p:nvSpPr>
        <p:spPr bwMode="auto">
          <a:xfrm>
            <a:off x="889000" y="495346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3414713"/>
          <a:ext cx="4321175" cy="609600"/>
        </p:xfrm>
        <a:graphic>
          <a:graphicData uri="http://schemas.openxmlformats.org/drawingml/2006/table">
            <a:tbl>
              <a:tblPr firstRow="1" bandRow="1">
                <a:tableStyleId>{F5AB1C69-6EDB-4FF4-983F-18BD219EF322}</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貴社の顧客（企業）</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5214938"/>
          <a:ext cx="4321175" cy="6096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19519"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9520" name="テキスト ボックス 103"/>
          <p:cNvSpPr txBox="1">
            <a:spLocks noChangeArrowheads="1"/>
          </p:cNvSpPr>
          <p:nvPr/>
        </p:nvSpPr>
        <p:spPr bwMode="auto">
          <a:xfrm>
            <a:off x="4211638" y="1252538"/>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521" name="テキスト ボックス 104"/>
          <p:cNvSpPr txBox="1">
            <a:spLocks noChangeArrowheads="1"/>
          </p:cNvSpPr>
          <p:nvPr/>
        </p:nvSpPr>
        <p:spPr bwMode="auto">
          <a:xfrm>
            <a:off x="421163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9522" name="テキスト ボックス 105"/>
          <p:cNvSpPr txBox="1">
            <a:spLocks noChangeArrowheads="1"/>
          </p:cNvSpPr>
          <p:nvPr/>
        </p:nvSpPr>
        <p:spPr bwMode="auto">
          <a:xfrm>
            <a:off x="4211638"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9523" name="テキスト ボックス 106"/>
          <p:cNvSpPr txBox="1">
            <a:spLocks noChangeArrowheads="1"/>
          </p:cNvSpPr>
          <p:nvPr/>
        </p:nvSpPr>
        <p:spPr bwMode="auto">
          <a:xfrm>
            <a:off x="6804025" y="1282700"/>
            <a:ext cx="1728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4" name="テキスト ボックス 107"/>
          <p:cNvSpPr txBox="1">
            <a:spLocks noChangeArrowheads="1"/>
          </p:cNvSpPr>
          <p:nvPr/>
        </p:nvSpPr>
        <p:spPr bwMode="auto">
          <a:xfrm>
            <a:off x="7164388"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5" name="テキスト ボックス 108"/>
          <p:cNvSpPr txBox="1">
            <a:spLocks noChangeArrowheads="1"/>
          </p:cNvSpPr>
          <p:nvPr/>
        </p:nvSpPr>
        <p:spPr bwMode="auto">
          <a:xfrm>
            <a:off x="7164388"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6" name="スライド番号プレースホルダー 109"/>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F3864E-E1B3-4A76-9405-7A3D613DE0C5}" type="slidenum">
              <a:rPr lang="ja-JP" altLang="en-US" sz="1200" smtClean="0">
                <a:solidFill>
                  <a:srgbClr val="92D050"/>
                </a:solidFill>
              </a:rPr>
              <a:pPr>
                <a:spcBef>
                  <a:spcPct val="0"/>
                </a:spcBef>
                <a:buFontTx/>
                <a:buNone/>
              </a:pPr>
              <a:t>9</a:t>
            </a:fld>
            <a:endParaRPr lang="ja-JP" altLang="en-US" sz="1200">
              <a:solidFill>
                <a:srgbClr val="92D050"/>
              </a:solidFill>
            </a:endParaRPr>
          </a:p>
        </p:txBody>
      </p:sp>
      <p:sp>
        <p:nvSpPr>
          <p:cNvPr id="19527" name="テキスト ボックス 38"/>
          <p:cNvSpPr txBox="1">
            <a:spLocks noChangeArrowheads="1"/>
          </p:cNvSpPr>
          <p:nvPr/>
        </p:nvSpPr>
        <p:spPr bwMode="auto">
          <a:xfrm>
            <a:off x="1963738" y="1123950"/>
            <a:ext cx="808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8" name="テキスト ボックス 39"/>
          <p:cNvSpPr txBox="1">
            <a:spLocks noChangeArrowheads="1"/>
          </p:cNvSpPr>
          <p:nvPr/>
        </p:nvSpPr>
        <p:spPr bwMode="auto">
          <a:xfrm>
            <a:off x="1835150" y="2205038"/>
            <a:ext cx="1057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9" name="テキスト ボックス 40"/>
          <p:cNvSpPr txBox="1">
            <a:spLocks noChangeArrowheads="1"/>
          </p:cNvSpPr>
          <p:nvPr/>
        </p:nvSpPr>
        <p:spPr bwMode="auto">
          <a:xfrm>
            <a:off x="1908175" y="3284538"/>
            <a:ext cx="9334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0" name="テキスト ボックス 41"/>
          <p:cNvSpPr txBox="1">
            <a:spLocks noChangeArrowheads="1"/>
          </p:cNvSpPr>
          <p:nvPr/>
        </p:nvSpPr>
        <p:spPr bwMode="auto">
          <a:xfrm>
            <a:off x="3016250" y="5667840"/>
            <a:ext cx="863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1" name="テキスト ボックス 43"/>
          <p:cNvSpPr txBox="1">
            <a:spLocks noChangeArrowheads="1"/>
          </p:cNvSpPr>
          <p:nvPr/>
        </p:nvSpPr>
        <p:spPr bwMode="auto">
          <a:xfrm>
            <a:off x="1908175" y="4586752"/>
            <a:ext cx="839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50" name="円/楕円 49"/>
          <p:cNvSpPr/>
          <p:nvPr/>
        </p:nvSpPr>
        <p:spPr>
          <a:xfrm>
            <a:off x="1984375" y="581071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24" name="円/楕円 23"/>
          <p:cNvSpPr/>
          <p:nvPr/>
        </p:nvSpPr>
        <p:spPr>
          <a:xfrm>
            <a:off x="933450" y="530589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900" b="1" dirty="0">
                <a:solidFill>
                  <a:schemeClr val="bg1"/>
                </a:solidFill>
                <a:latin typeface="Meiryo UI" pitchFamily="50" charset="-128"/>
                <a:ea typeface="Meiryo UI" pitchFamily="50" charset="-128"/>
                <a:cs typeface="Meiryo UI" pitchFamily="50" charset="-128"/>
              </a:rPr>
              <a:t>（顧客企業の）</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社員・委託先</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社員等</a:t>
            </a:r>
          </a:p>
        </p:txBody>
      </p:sp>
      <p:cxnSp>
        <p:nvCxnSpPr>
          <p:cNvPr id="53" name="直線コネクタ 52"/>
          <p:cNvCxnSpPr>
            <a:stCxn id="60" idx="6"/>
            <a:endCxn id="48" idx="2"/>
          </p:cNvCxnSpPr>
          <p:nvPr/>
        </p:nvCxnSpPr>
        <p:spPr>
          <a:xfrm>
            <a:off x="2709863" y="3773488"/>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Props1.xml><?xml version="1.0" encoding="utf-8"?>
<ds:datastoreItem xmlns:ds="http://schemas.openxmlformats.org/officeDocument/2006/customXml" ds:itemID="{1EE25152-FD05-4AF6-A211-07334C590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094A98-2DFB-4315-B481-9046DC0861C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784d2d-e399-40c3-87fb-5f6b5f580e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2213</TotalTime>
  <Words>2713</Words>
  <Application>Microsoft Office PowerPoint</Application>
  <PresentationFormat>画面に合わせる (4:3)</PresentationFormat>
  <Paragraphs>325</Paragraphs>
  <Slides>17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Arial</vt:lpstr>
      <vt:lpstr>Calibri</vt:lpstr>
      <vt:lpstr>Wingdings</vt:lpstr>
      <vt:lpstr>Wingdings 2</vt:lpstr>
      <vt:lpstr>Office ​​テーマ</vt:lpstr>
      <vt:lpstr>MCPC award 2025 応募要綱 （ユーザー部門）</vt:lpstr>
      <vt:lpstr>PowerPoint プレゼンテーション</vt:lpstr>
      <vt:lpstr>エントリーシート記入上のガイド</vt:lpstr>
      <vt:lpstr>MCPC award（ユーザー部門） エントリーシート</vt:lpstr>
      <vt:lpstr>応募者名・応募システム名称等</vt:lpstr>
      <vt:lpstr>応募者情報</vt:lpstr>
      <vt:lpstr>応募システムの構成要素</vt:lpstr>
      <vt:lpstr>応募システムの全体像</vt:lpstr>
      <vt:lpstr>応募システムのユーザー像・ユーザー数</vt:lpstr>
      <vt:lpstr>経営課題、社会課題、取り組みの必要性</vt:lpstr>
      <vt:lpstr>技術 最先端技術へのチャレンジ・先進性／独創的な工夫 既存技術の活用、組合せによる新たな価値の創出</vt:lpstr>
      <vt:lpstr>提供価値 人々の「暮らし」をかえた（かえる）／会社の「シゴト」をかえた（かえる）</vt:lpstr>
      <vt:lpstr>事業性 応募システムの導入効果</vt:lpstr>
      <vt:lpstr>ユーザーの評価 応募システムに対する利用者の評価</vt:lpstr>
      <vt:lpstr>実現にあたっての問題点とその克服など</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ＭＣＰＣ モバイルコンピューティング推進コンソーシアム</cp:lastModifiedBy>
  <cp:revision>249</cp:revision>
  <cp:lastPrinted>2016-07-18T03:16:31Z</cp:lastPrinted>
  <dcterms:created xsi:type="dcterms:W3CDTF">2013-03-07T06:15:11Z</dcterms:created>
  <dcterms:modified xsi:type="dcterms:W3CDTF">2025-07-04T05:12:31Z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2023-05-21T05:25:58Z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79f340ac-f870-4c30-935e-068787dff8d7</vt:lpwstr>
  </property>
  <property fmtid="{D5CDD505-2E9C-101B-9397-08002B2CF9AE}" pid="9" name="MSIP_Label_dbb4fa5d-3ac5-4415-967c-34900a0e1c6f_ContentBits">
    <vt:lpwstr>0</vt:lpwstr>
  </property>
</Properties>
</file>