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3"/>
  </p:sldMasterIdLst>
  <p:notesMasterIdLst>
    <p:notesMasterId r:id="rId21"/>
  </p:notesMasterIdLst>
  <p:handoutMasterIdLst>
    <p:handoutMasterId r:id="rId22"/>
  </p:handoutMasterIdLst>
  <p:sldIdLst>
    <p:sldId id="302" r:id="rId4"/>
    <p:sldId id="287" r:id="rId5"/>
    <p:sldId id="276" r:id="rId6"/>
    <p:sldId id="278" r:id="rId7"/>
    <p:sldId id="301" r:id="rId8"/>
    <p:sldId id="261" r:id="rId9"/>
    <p:sldId id="263" r:id="rId10"/>
    <p:sldId id="273" r:id="rId11"/>
    <p:sldId id="270" r:id="rId12"/>
    <p:sldId id="306" r:id="rId13"/>
    <p:sldId id="305" r:id="rId14"/>
    <p:sldId id="295" r:id="rId15"/>
    <p:sldId id="281" r:id="rId16"/>
    <p:sldId id="297" r:id="rId17"/>
    <p:sldId id="269" r:id="rId18"/>
    <p:sldId id="282" r:id="rId19"/>
    <p:sldId id="283" r:id="rId20"/>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119">
          <p15:clr>
            <a:srgbClr val="A4A3A4"/>
          </p15:clr>
        </p15:guide>
        <p15:guide id="2" orient="horz" pos="3748">
          <p15:clr>
            <a:srgbClr val="A4A3A4"/>
          </p15:clr>
        </p15:guide>
        <p15:guide id="3" orient="horz" pos="3022">
          <p15:clr>
            <a:srgbClr val="A4A3A4"/>
          </p15:clr>
        </p15:guide>
        <p15:guide id="4" orient="horz" pos="1026">
          <p15:clr>
            <a:srgbClr val="A4A3A4"/>
          </p15:clr>
        </p15:guide>
        <p15:guide id="5" orient="horz" pos="2069">
          <p15:clr>
            <a:srgbClr val="A4A3A4"/>
          </p15:clr>
        </p15:guide>
        <p15:guide id="6" pos="5602">
          <p15:clr>
            <a:srgbClr val="A4A3A4"/>
          </p15:clr>
        </p15:guide>
        <p15:guide id="7" pos="158">
          <p15:clr>
            <a:srgbClr val="A4A3A4"/>
          </p15:clr>
        </p15:guide>
        <p15:guide id="8" pos="612">
          <p15:clr>
            <a:srgbClr val="A4A3A4"/>
          </p15:clr>
        </p15:guide>
        <p15:guide id="9" pos="5148">
          <p15:clr>
            <a:srgbClr val="A4A3A4"/>
          </p15:clr>
        </p15:guide>
        <p15:guide id="10" pos="1292">
          <p15:clr>
            <a:srgbClr val="A4A3A4"/>
          </p15:clr>
        </p15:guide>
        <p15:guide id="11" pos="1973">
          <p15:clr>
            <a:srgbClr val="A4A3A4"/>
          </p15:clr>
        </p15:guide>
        <p15:guide id="12" pos="2835">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572962-409D-4AD5-9B54-BDE36AFF283C}" v="2" dt="2025-05-26T06:37:41.07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82" autoAdjust="0"/>
    <p:restoredTop sz="95578" autoAdjust="0"/>
  </p:normalViewPr>
  <p:slideViewPr>
    <p:cSldViewPr>
      <p:cViewPr varScale="1">
        <p:scale>
          <a:sx n="65" d="100"/>
          <a:sy n="65" d="100"/>
        </p:scale>
        <p:origin x="1122" y="60"/>
      </p:cViewPr>
      <p:guideLst>
        <p:guide orient="horz" pos="119"/>
        <p:guide orient="horz" pos="3748"/>
        <p:guide orient="horz" pos="3022"/>
        <p:guide orient="horz" pos="1026"/>
        <p:guide orient="horz" pos="2069"/>
        <p:guide pos="5602"/>
        <p:guide pos="158"/>
        <p:guide pos="612"/>
        <p:guide pos="5148"/>
        <p:guide pos="1292"/>
        <p:guide pos="1973"/>
        <p:guide pos="2835"/>
      </p:guideLst>
    </p:cSldViewPr>
  </p:slideViewPr>
  <p:notesTextViewPr>
    <p:cViewPr>
      <p:scale>
        <a:sx n="1" d="1"/>
        <a:sy n="1" d="1"/>
      </p:scale>
      <p:origin x="0" y="0"/>
    </p:cViewPr>
  </p:notesTextViewPr>
  <p:notesViewPr>
    <p:cSldViewPr>
      <p:cViewPr varScale="1">
        <p:scale>
          <a:sx n="53" d="100"/>
          <a:sy n="53" d="100"/>
        </p:scale>
        <p:origin x="-2868" y="-90"/>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1.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saya Takahashi（高橋久彌）" userId="a05769a9-ded0-4b86-a2c4-264219014bee" providerId="ADAL" clId="{9B572962-409D-4AD5-9B54-BDE36AFF283C}"/>
    <pc:docChg chg="modSld">
      <pc:chgData name="Hisaya Takahashi（高橋久彌）" userId="a05769a9-ded0-4b86-a2c4-264219014bee" providerId="ADAL" clId="{9B572962-409D-4AD5-9B54-BDE36AFF283C}" dt="2025-05-26T06:37:45.111" v="13" actId="20577"/>
      <pc:docMkLst>
        <pc:docMk/>
      </pc:docMkLst>
      <pc:sldChg chg="modSp mod">
        <pc:chgData name="Hisaya Takahashi（高橋久彌）" userId="a05769a9-ded0-4b86-a2c4-264219014bee" providerId="ADAL" clId="{9B572962-409D-4AD5-9B54-BDE36AFF283C}" dt="2025-05-26T06:37:45.111" v="13" actId="20577"/>
        <pc:sldMkLst>
          <pc:docMk/>
          <pc:sldMk cId="370192977" sldId="302"/>
        </pc:sldMkLst>
        <pc:spChg chg="mod">
          <ac:chgData name="Hisaya Takahashi（高橋久彌）" userId="a05769a9-ded0-4b86-a2c4-264219014bee" providerId="ADAL" clId="{9B572962-409D-4AD5-9B54-BDE36AFF283C}" dt="2025-05-26T06:37:45.111" v="13" actId="20577"/>
          <ac:spMkLst>
            <pc:docMk/>
            <pc:sldMk cId="370192977" sldId="302"/>
            <ac:spMk id="717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1667DE69-A508-4549-AB99-49CA43271361}" type="datetimeFigureOut">
              <a:rPr lang="ja-JP" altLang="en-US"/>
              <a:pPr>
                <a:defRPr/>
              </a:pPr>
              <a:t>2025/6/20</a:t>
            </a:fld>
            <a:endParaRPr lang="ja-JP" altLang="en-US"/>
          </a:p>
        </p:txBody>
      </p:sp>
      <p:sp>
        <p:nvSpPr>
          <p:cNvPr id="4" name="フッター プレースホルダー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6420A84-3EF9-46EC-9FB7-5D063D70A482}" type="slidenum">
              <a:rPr lang="ja-JP" altLang="en-US"/>
              <a:pPr>
                <a:defRPr/>
              </a:pPr>
              <a:t>‹#›</a:t>
            </a:fld>
            <a:endParaRPr lang="ja-JP" altLang="en-US"/>
          </a:p>
        </p:txBody>
      </p:sp>
    </p:spTree>
    <p:extLst>
      <p:ext uri="{BB962C8B-B14F-4D97-AF65-F5344CB8AC3E}">
        <p14:creationId xmlns:p14="http://schemas.microsoft.com/office/powerpoint/2010/main" val="26135644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AFDC6369-4745-461B-B067-D570CADC5867}" type="datetimeFigureOut">
              <a:rPr lang="ja-JP" altLang="en-US"/>
              <a:pPr>
                <a:defRPr/>
              </a:pPr>
              <a:t>2025/6/20</a:t>
            </a:fld>
            <a:endParaRPr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ADD3D2B-1DE9-47F2-AF28-DE2E15FF5014}" type="slidenum">
              <a:rPr lang="ja-JP" altLang="en-US"/>
              <a:pPr>
                <a:defRPr/>
              </a:pPr>
              <a:t>‹#›</a:t>
            </a:fld>
            <a:endParaRPr lang="ja-JP" altLang="en-US"/>
          </a:p>
        </p:txBody>
      </p:sp>
    </p:spTree>
    <p:extLst>
      <p:ext uri="{BB962C8B-B14F-4D97-AF65-F5344CB8AC3E}">
        <p14:creationId xmlns:p14="http://schemas.microsoft.com/office/powerpoint/2010/main" val="15181823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819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4EDAD290-D1A4-4CD6-A4DB-243C86313E60}" type="slidenum">
              <a:rPr lang="ja-JP" altLang="en-US" smtClean="0"/>
              <a:pPr/>
              <a:t>1</a:t>
            </a:fld>
            <a:endParaRPr lang="ja-JP" altLang="en-US"/>
          </a:p>
        </p:txBody>
      </p:sp>
    </p:spTree>
    <p:extLst>
      <p:ext uri="{BB962C8B-B14F-4D97-AF65-F5344CB8AC3E}">
        <p14:creationId xmlns:p14="http://schemas.microsoft.com/office/powerpoint/2010/main" val="2087880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1024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7FF99DA4-CCD5-4DA7-A2E3-DD71B06B3A64}" type="slidenum">
              <a:rPr lang="ja-JP" altLang="en-US" smtClean="0"/>
              <a:pPr/>
              <a:t>2</a:t>
            </a:fld>
            <a:endParaRPr lang="ja-JP" altLang="en-US"/>
          </a:p>
        </p:txBody>
      </p:sp>
    </p:spTree>
    <p:extLst>
      <p:ext uri="{BB962C8B-B14F-4D97-AF65-F5344CB8AC3E}">
        <p14:creationId xmlns:p14="http://schemas.microsoft.com/office/powerpoint/2010/main" val="1438786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1229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04D41815-1AB0-4559-9B98-C8286E6B8BB4}" type="slidenum">
              <a:rPr lang="ja-JP" altLang="en-US" smtClean="0"/>
              <a:pPr>
                <a:spcBef>
                  <a:spcPct val="0"/>
                </a:spcBef>
              </a:pPr>
              <a:t>3</a:t>
            </a:fld>
            <a:endParaRPr lang="ja-JP" altLang="en-US"/>
          </a:p>
        </p:txBody>
      </p:sp>
    </p:spTree>
    <p:extLst>
      <p:ext uri="{BB962C8B-B14F-4D97-AF65-F5344CB8AC3E}">
        <p14:creationId xmlns:p14="http://schemas.microsoft.com/office/powerpoint/2010/main" val="3479976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1434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F5F3E08D-4E77-4111-A3AA-F7A64406CBC2}" type="slidenum">
              <a:rPr lang="ja-JP" altLang="en-US" smtClean="0"/>
              <a:pPr/>
              <a:t>4</a:t>
            </a:fld>
            <a:endParaRPr lang="ja-JP" altLang="en-US"/>
          </a:p>
        </p:txBody>
      </p:sp>
    </p:spTree>
    <p:extLst>
      <p:ext uri="{BB962C8B-B14F-4D97-AF65-F5344CB8AC3E}">
        <p14:creationId xmlns:p14="http://schemas.microsoft.com/office/powerpoint/2010/main" val="35767877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mcpc-jp.org/index.htm" TargetMode="External"/><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mailto:office@mcpc-jp.org" TargetMode="Externa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www.mcpc-jp.org/index.htm" TargetMode="External"/><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mailto:office@mcpc-jp.org" TargetMode="Externa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4" name="Group 6"/>
          <p:cNvGrpSpPr>
            <a:grpSpLocks/>
          </p:cNvGrpSpPr>
          <p:nvPr userDrawn="1"/>
        </p:nvGrpSpPr>
        <p:grpSpPr bwMode="auto">
          <a:xfrm>
            <a:off x="0" y="6075363"/>
            <a:ext cx="9144000" cy="782637"/>
            <a:chOff x="0" y="3929"/>
            <a:chExt cx="4572" cy="391"/>
          </a:xfrm>
        </p:grpSpPr>
        <p:pic>
          <p:nvPicPr>
            <p:cNvPr id="5" name="Picture 7" descr="headr"/>
            <p:cNvPicPr>
              <a:picLocks noChangeAspect="1" noChangeArrowheads="1"/>
            </p:cNvPicPr>
            <p:nvPr/>
          </p:nvPicPr>
          <p:blipFill>
            <a:blip r:embed="rId2">
              <a:extLst>
                <a:ext uri="{28A0092B-C50C-407E-A947-70E740481C1C}">
                  <a14:useLocalDpi xmlns:a14="http://schemas.microsoft.com/office/drawing/2010/main" val="0"/>
                </a:ext>
              </a:extLst>
            </a:blip>
            <a:srcRect r="22357"/>
            <a:stretch>
              <a:fillRect/>
            </a:stretch>
          </p:blipFill>
          <p:spPr bwMode="auto">
            <a:xfrm>
              <a:off x="442" y="3929"/>
              <a:ext cx="4130"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descr="MCPC HOMEPAG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929"/>
              <a:ext cx="442"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Rectangle 11"/>
          <p:cNvSpPr>
            <a:spLocks noChangeArrowheads="1"/>
          </p:cNvSpPr>
          <p:nvPr userDrawn="1"/>
        </p:nvSpPr>
        <p:spPr bwMode="auto">
          <a:xfrm>
            <a:off x="6499225" y="6092825"/>
            <a:ext cx="260985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72000" tIns="72000" rIns="72000" bIns="72000" anchor="ct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defRPr/>
            </a:pP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105-0011</a:t>
            </a:r>
          </a:p>
          <a:p>
            <a:pPr eaLnBrk="1" hangingPunct="1">
              <a:defRPr/>
            </a:pP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東京都港区芝公園</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12 </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長谷川グリーンビル</a:t>
            </a:r>
            <a:b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TEL.03-5401-1935</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FAX.03-5401-1937</a:t>
            </a:r>
          </a:p>
          <a:p>
            <a:pPr eaLnBrk="1" hangingPunct="1">
              <a:defRPr/>
            </a:pP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E-mail:</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hlinkClick r:id="rId5"/>
              </a:rPr>
              <a:t> </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office@mcpc-jp.org</a:t>
            </a:r>
            <a:b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URL: http://www.mcpc-jp.org</a:t>
            </a:r>
          </a:p>
        </p:txBody>
      </p:sp>
      <p:sp>
        <p:nvSpPr>
          <p:cNvPr id="2" name="タイトル 1"/>
          <p:cNvSpPr>
            <a:spLocks noGrp="1"/>
          </p:cNvSpPr>
          <p:nvPr>
            <p:ph type="ctrTitle"/>
          </p:nvPr>
        </p:nvSpPr>
        <p:spPr>
          <a:xfrm>
            <a:off x="685800" y="2130425"/>
            <a:ext cx="7772400" cy="1470025"/>
          </a:xfrm>
        </p:spPr>
        <p:txBody>
          <a:bodyPr/>
          <a:lstStyle>
            <a:lvl1pPr>
              <a:defRPr>
                <a:latin typeface="Meiryo UI" pitchFamily="50" charset="-128"/>
                <a:ea typeface="Meiryo UI" pitchFamily="50" charset="-128"/>
                <a:cs typeface="Meiryo UI" pitchFamily="50" charset="-128"/>
              </a:defRPr>
            </a:lvl1p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Meiryo UI" pitchFamily="50" charset="-128"/>
                <a:ea typeface="Meiryo UI" pitchFamily="50" charset="-128"/>
                <a:cs typeface="Meiryo UI"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8" name="スライド番号プレースホルダー 2"/>
          <p:cNvSpPr>
            <a:spLocks noGrp="1"/>
          </p:cNvSpPr>
          <p:nvPr>
            <p:ph type="sldNum" sz="quarter" idx="10"/>
          </p:nvPr>
        </p:nvSpPr>
        <p:spPr/>
        <p:txBody>
          <a:bodyPr/>
          <a:lstStyle>
            <a:lvl1pPr>
              <a:defRPr/>
            </a:lvl1pPr>
          </a:lstStyle>
          <a:p>
            <a:pPr>
              <a:defRPr/>
            </a:pPr>
            <a:fld id="{868CA54C-D39E-4D9D-A819-6F63AC916A68}" type="slidenum">
              <a:rPr lang="ja-JP" altLang="en-US"/>
              <a:pPr>
                <a:defRPr/>
              </a:pPr>
              <a:t>‹#›</a:t>
            </a:fld>
            <a:endParaRPr lang="ja-JP" altLang="en-US"/>
          </a:p>
        </p:txBody>
      </p:sp>
    </p:spTree>
    <p:extLst>
      <p:ext uri="{BB962C8B-B14F-4D97-AF65-F5344CB8AC3E}">
        <p14:creationId xmlns:p14="http://schemas.microsoft.com/office/powerpoint/2010/main" val="566308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4" name="テキスト ボックス 3"/>
          <p:cNvSpPr txBox="1">
            <a:spLocks noChangeArrowheads="1"/>
          </p:cNvSpPr>
          <p:nvPr userDrawn="1"/>
        </p:nvSpPr>
        <p:spPr bwMode="auto">
          <a:xfrm>
            <a:off x="3482975" y="0"/>
            <a:ext cx="21685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algn="ctr" eaLnBrk="1" hangingPunct="1">
              <a:defRPr/>
            </a:pPr>
            <a:r>
              <a:rPr lang="ja-JP" altLang="en-US" sz="900">
                <a:solidFill>
                  <a:srgbClr val="00B050"/>
                </a:solidFill>
                <a:latin typeface="Meiryo UI" pitchFamily="50" charset="-128"/>
                <a:ea typeface="Meiryo UI" pitchFamily="50" charset="-128"/>
                <a:cs typeface="Meiryo UI" pitchFamily="50" charset="-128"/>
              </a:rPr>
              <a:t>エントリーシートは</a:t>
            </a:r>
            <a:r>
              <a:rPr lang="en-US" altLang="ja-JP" sz="900">
                <a:solidFill>
                  <a:srgbClr val="00B050"/>
                </a:solidFill>
                <a:latin typeface="Meiryo UI" pitchFamily="50" charset="-128"/>
                <a:ea typeface="Meiryo UI" pitchFamily="50" charset="-128"/>
                <a:cs typeface="Meiryo UI" pitchFamily="50" charset="-128"/>
              </a:rPr>
              <a:t>MCPC</a:t>
            </a:r>
            <a:r>
              <a:rPr lang="ja-JP" altLang="en-US" sz="900">
                <a:solidFill>
                  <a:srgbClr val="00B050"/>
                </a:solidFill>
                <a:latin typeface="Meiryo UI" pitchFamily="50" charset="-128"/>
                <a:ea typeface="Meiryo UI" pitchFamily="50" charset="-128"/>
                <a:cs typeface="Meiryo UI" pitchFamily="50" charset="-128"/>
              </a:rPr>
              <a:t>の審査関係者だけが、限られた期間に限り閲覧します</a:t>
            </a:r>
            <a:br>
              <a:rPr lang="en-US" altLang="ja-JP" sz="900">
                <a:solidFill>
                  <a:srgbClr val="00B050"/>
                </a:solidFill>
                <a:latin typeface="Meiryo UI" pitchFamily="50" charset="-128"/>
                <a:ea typeface="Meiryo UI" pitchFamily="50" charset="-128"/>
                <a:cs typeface="Meiryo UI" pitchFamily="50" charset="-128"/>
              </a:rPr>
            </a:br>
            <a:r>
              <a:rPr lang="ja-JP" altLang="en-US" sz="900">
                <a:solidFill>
                  <a:srgbClr val="00B050"/>
                </a:solidFill>
                <a:latin typeface="Meiryo UI" pitchFamily="50" charset="-128"/>
                <a:ea typeface="Meiryo UI" pitchFamily="50" charset="-128"/>
                <a:cs typeface="Meiryo UI" pitchFamily="50" charset="-128"/>
              </a:rPr>
              <a:t>記載された情報を審査以外の目的で使用することはありません</a:t>
            </a:r>
          </a:p>
        </p:txBody>
      </p:sp>
      <p:grpSp>
        <p:nvGrpSpPr>
          <p:cNvPr id="5" name="Group 6"/>
          <p:cNvGrpSpPr>
            <a:grpSpLocks/>
          </p:cNvGrpSpPr>
          <p:nvPr userDrawn="1"/>
        </p:nvGrpSpPr>
        <p:grpSpPr bwMode="auto">
          <a:xfrm>
            <a:off x="0" y="6075363"/>
            <a:ext cx="9144000" cy="782637"/>
            <a:chOff x="0" y="3929"/>
            <a:chExt cx="4572" cy="391"/>
          </a:xfrm>
        </p:grpSpPr>
        <p:pic>
          <p:nvPicPr>
            <p:cNvPr id="7" name="Picture 7" descr="headr"/>
            <p:cNvPicPr>
              <a:picLocks noChangeAspect="1" noChangeArrowheads="1"/>
            </p:cNvPicPr>
            <p:nvPr/>
          </p:nvPicPr>
          <p:blipFill>
            <a:blip r:embed="rId2">
              <a:extLst>
                <a:ext uri="{28A0092B-C50C-407E-A947-70E740481C1C}">
                  <a14:useLocalDpi xmlns:a14="http://schemas.microsoft.com/office/drawing/2010/main" val="0"/>
                </a:ext>
              </a:extLst>
            </a:blip>
            <a:srcRect r="22357"/>
            <a:stretch>
              <a:fillRect/>
            </a:stretch>
          </p:blipFill>
          <p:spPr bwMode="auto">
            <a:xfrm>
              <a:off x="442" y="3929"/>
              <a:ext cx="4130"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MCPC HOMEPAG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929"/>
              <a:ext cx="442"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Rectangle 11"/>
          <p:cNvSpPr>
            <a:spLocks noChangeArrowheads="1"/>
          </p:cNvSpPr>
          <p:nvPr userDrawn="1"/>
        </p:nvSpPr>
        <p:spPr bwMode="auto">
          <a:xfrm>
            <a:off x="6499225" y="6092825"/>
            <a:ext cx="260985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72000" tIns="72000" rIns="72000" bIns="72000" anchor="ct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defRPr/>
            </a:pP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105-0011</a:t>
            </a:r>
          </a:p>
          <a:p>
            <a:pPr eaLnBrk="1" hangingPunct="1">
              <a:defRPr/>
            </a:pP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東京都港区芝公園</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12 </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長谷川グリーンビル</a:t>
            </a:r>
            <a:b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TEL.03-5401-1935</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FAX.03-5401-1937</a:t>
            </a:r>
          </a:p>
          <a:p>
            <a:pPr eaLnBrk="1" hangingPunct="1">
              <a:defRPr/>
            </a:pP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E-mail:</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hlinkClick r:id="rId5"/>
              </a:rPr>
              <a:t> </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office@mcpc-jp.org</a:t>
            </a:r>
            <a:b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URL: http://www.mcpc-jp.org</a:t>
            </a:r>
          </a:p>
        </p:txBody>
      </p:sp>
      <p:sp>
        <p:nvSpPr>
          <p:cNvPr id="2" name="タイトル 1"/>
          <p:cNvSpPr>
            <a:spLocks noGrp="1"/>
          </p:cNvSpPr>
          <p:nvPr>
            <p:ph type="title"/>
          </p:nvPr>
        </p:nvSpPr>
        <p:spPr>
          <a:xfrm>
            <a:off x="250825" y="549275"/>
            <a:ext cx="8642350" cy="719138"/>
          </a:xfrm>
        </p:spPr>
        <p:txBody>
          <a:bodyPr>
            <a:noAutofit/>
          </a:bodyPr>
          <a:lstStyle/>
          <a:p>
            <a:r>
              <a:rPr lang="ja-JP" altLang="en-US"/>
              <a:t>マスター タイトルの書式設定</a:t>
            </a:r>
          </a:p>
        </p:txBody>
      </p:sp>
      <p:sp>
        <p:nvSpPr>
          <p:cNvPr id="6" name="テキスト プレースホルダー 2"/>
          <p:cNvSpPr>
            <a:spLocks noGrp="1"/>
          </p:cNvSpPr>
          <p:nvPr>
            <p:ph idx="1"/>
          </p:nvPr>
        </p:nvSpPr>
        <p:spPr>
          <a:xfrm>
            <a:off x="246036" y="1268413"/>
            <a:ext cx="8642350" cy="4806951"/>
          </a:xfrm>
          <a:prstGeom prst="rect">
            <a:avLst/>
          </a:prstGeom>
        </p:spPr>
        <p:txBody>
          <a:bodyPr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0" name="スライド番号プレースホルダー 2"/>
          <p:cNvSpPr>
            <a:spLocks noGrp="1"/>
          </p:cNvSpPr>
          <p:nvPr>
            <p:ph type="sldNum" sz="quarter" idx="10"/>
          </p:nvPr>
        </p:nvSpPr>
        <p:spPr/>
        <p:txBody>
          <a:bodyPr/>
          <a:lstStyle>
            <a:lvl1pPr>
              <a:defRPr/>
            </a:lvl1pPr>
          </a:lstStyle>
          <a:p>
            <a:pPr>
              <a:defRPr/>
            </a:pPr>
            <a:fld id="{D07C4A8D-DC68-4A48-9311-484F54F34C6F}" type="slidenum">
              <a:rPr lang="ja-JP" altLang="en-US"/>
              <a:pPr>
                <a:defRPr/>
              </a:pPr>
              <a:t>‹#›</a:t>
            </a:fld>
            <a:endParaRPr lang="ja-JP" altLang="en-US"/>
          </a:p>
        </p:txBody>
      </p:sp>
    </p:spTree>
    <p:extLst>
      <p:ext uri="{BB962C8B-B14F-4D97-AF65-F5344CB8AC3E}">
        <p14:creationId xmlns:p14="http://schemas.microsoft.com/office/powerpoint/2010/main" val="105118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4" name="テキスト ボックス 3"/>
          <p:cNvSpPr txBox="1">
            <a:spLocks noChangeArrowheads="1"/>
          </p:cNvSpPr>
          <p:nvPr userDrawn="1"/>
        </p:nvSpPr>
        <p:spPr bwMode="auto">
          <a:xfrm>
            <a:off x="3482975" y="0"/>
            <a:ext cx="21685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algn="ctr" eaLnBrk="1" hangingPunct="1">
              <a:defRPr/>
            </a:pPr>
            <a:r>
              <a:rPr lang="ja-JP" altLang="en-US" sz="900">
                <a:solidFill>
                  <a:srgbClr val="00B050"/>
                </a:solidFill>
                <a:latin typeface="Meiryo UI" pitchFamily="50" charset="-128"/>
                <a:ea typeface="Meiryo UI" pitchFamily="50" charset="-128"/>
                <a:cs typeface="Meiryo UI" pitchFamily="50" charset="-128"/>
              </a:rPr>
              <a:t>エントリーシートは</a:t>
            </a:r>
            <a:r>
              <a:rPr lang="en-US" altLang="ja-JP" sz="900">
                <a:solidFill>
                  <a:srgbClr val="00B050"/>
                </a:solidFill>
                <a:latin typeface="Meiryo UI" pitchFamily="50" charset="-128"/>
                <a:ea typeface="Meiryo UI" pitchFamily="50" charset="-128"/>
                <a:cs typeface="Meiryo UI" pitchFamily="50" charset="-128"/>
              </a:rPr>
              <a:t>MCPC</a:t>
            </a:r>
            <a:r>
              <a:rPr lang="ja-JP" altLang="en-US" sz="900">
                <a:solidFill>
                  <a:srgbClr val="00B050"/>
                </a:solidFill>
                <a:latin typeface="Meiryo UI" pitchFamily="50" charset="-128"/>
                <a:ea typeface="Meiryo UI" pitchFamily="50" charset="-128"/>
                <a:cs typeface="Meiryo UI" pitchFamily="50" charset="-128"/>
              </a:rPr>
              <a:t>の審査関係者だけが、限られた期間に限り閲覧します</a:t>
            </a:r>
            <a:br>
              <a:rPr lang="en-US" altLang="ja-JP" sz="900">
                <a:solidFill>
                  <a:srgbClr val="00B050"/>
                </a:solidFill>
                <a:latin typeface="Meiryo UI" pitchFamily="50" charset="-128"/>
                <a:ea typeface="Meiryo UI" pitchFamily="50" charset="-128"/>
                <a:cs typeface="Meiryo UI" pitchFamily="50" charset="-128"/>
              </a:rPr>
            </a:br>
            <a:r>
              <a:rPr lang="ja-JP" altLang="en-US" sz="900">
                <a:solidFill>
                  <a:srgbClr val="00B050"/>
                </a:solidFill>
                <a:latin typeface="Meiryo UI" pitchFamily="50" charset="-128"/>
                <a:ea typeface="Meiryo UI" pitchFamily="50" charset="-128"/>
                <a:cs typeface="Meiryo UI" pitchFamily="50" charset="-128"/>
              </a:rPr>
              <a:t>記載された情報を審査以外の目的で使用することはありません</a:t>
            </a:r>
          </a:p>
        </p:txBody>
      </p:sp>
      <p:sp>
        <p:nvSpPr>
          <p:cNvPr id="2" name="タイトル 1"/>
          <p:cNvSpPr>
            <a:spLocks noGrp="1"/>
          </p:cNvSpPr>
          <p:nvPr>
            <p:ph type="title"/>
          </p:nvPr>
        </p:nvSpPr>
        <p:spPr>
          <a:xfrm>
            <a:off x="250825" y="549275"/>
            <a:ext cx="8642350" cy="719138"/>
          </a:xfrm>
        </p:spPr>
        <p:txBody>
          <a:bodyPr>
            <a:noAutofit/>
          </a:bodyPr>
          <a:lstStyle/>
          <a:p>
            <a:r>
              <a:rPr lang="ja-JP" altLang="en-US"/>
              <a:t>マスター タイトルの書式設定</a:t>
            </a:r>
          </a:p>
        </p:txBody>
      </p:sp>
      <p:sp>
        <p:nvSpPr>
          <p:cNvPr id="6" name="テキスト プレースホルダー 2"/>
          <p:cNvSpPr>
            <a:spLocks noGrp="1"/>
          </p:cNvSpPr>
          <p:nvPr>
            <p:ph idx="1"/>
          </p:nvPr>
        </p:nvSpPr>
        <p:spPr>
          <a:xfrm>
            <a:off x="246036" y="1628775"/>
            <a:ext cx="8642350" cy="5040313"/>
          </a:xfrm>
          <a:prstGeom prst="rect">
            <a:avLst/>
          </a:prstGeom>
        </p:spPr>
        <p:txBody>
          <a:bodyPr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スライド番号プレースホルダー 2"/>
          <p:cNvSpPr>
            <a:spLocks noGrp="1"/>
          </p:cNvSpPr>
          <p:nvPr>
            <p:ph type="sldNum" sz="quarter" idx="10"/>
          </p:nvPr>
        </p:nvSpPr>
        <p:spPr/>
        <p:txBody>
          <a:bodyPr/>
          <a:lstStyle>
            <a:lvl1pPr>
              <a:defRPr/>
            </a:lvl1pPr>
          </a:lstStyle>
          <a:p>
            <a:pPr>
              <a:defRPr/>
            </a:pPr>
            <a:fld id="{757B1B31-13B5-4A50-B7BA-CE00DEA019B5}" type="slidenum">
              <a:rPr lang="ja-JP" altLang="en-US"/>
              <a:pPr>
                <a:defRPr/>
              </a:pPr>
              <a:t>‹#›</a:t>
            </a:fld>
            <a:endParaRPr lang="ja-JP" altLang="en-US"/>
          </a:p>
        </p:txBody>
      </p:sp>
    </p:spTree>
    <p:extLst>
      <p:ext uri="{BB962C8B-B14F-4D97-AF65-F5344CB8AC3E}">
        <p14:creationId xmlns:p14="http://schemas.microsoft.com/office/powerpoint/2010/main" val="80441321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971550" y="549275"/>
            <a:ext cx="72009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971550" y="1628775"/>
            <a:ext cx="7200900" cy="504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p:cNvSpPr>
            <a:spLocks noGrp="1"/>
          </p:cNvSpPr>
          <p:nvPr>
            <p:ph type="sldNum" sz="quarter" idx="4"/>
          </p:nvPr>
        </p:nvSpPr>
        <p:spPr>
          <a:xfrm>
            <a:off x="8459788" y="6492875"/>
            <a:ext cx="66675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92D050"/>
                </a:solidFill>
                <a:latin typeface="Meiryo UI" panose="020B0604030504040204" pitchFamily="50" charset="-128"/>
                <a:ea typeface="Meiryo UI" panose="020B0604030504040204" pitchFamily="50" charset="-128"/>
                <a:cs typeface="Meiryo UI" panose="020B0604030504040204" pitchFamily="50" charset="-128"/>
              </a:defRPr>
            </a:lvl1pPr>
          </a:lstStyle>
          <a:p>
            <a:pPr>
              <a:defRPr/>
            </a:pPr>
            <a:fld id="{228087D6-F92E-4645-9BB3-7DB9152C58E7}" type="slidenum">
              <a:rPr lang="ja-JP" altLang="en-US"/>
              <a:pPr>
                <a:defRPr/>
              </a:pPr>
              <a:t>‹#›</a:t>
            </a:fld>
            <a:endParaRPr lang="ja-JP" altLang="en-US"/>
          </a:p>
        </p:txBody>
      </p:sp>
      <p:sp>
        <p:nvSpPr>
          <p:cNvPr id="1029" name="テキスト ボックス 3"/>
          <p:cNvSpPr txBox="1">
            <a:spLocks noChangeArrowheads="1"/>
          </p:cNvSpPr>
          <p:nvPr userDrawn="1"/>
        </p:nvSpPr>
        <p:spPr bwMode="auto">
          <a:xfrm>
            <a:off x="0" y="6611938"/>
            <a:ext cx="226853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defRPr/>
            </a:pPr>
            <a:r>
              <a:rPr lang="en-US" altLang="ja-JP" sz="1100" dirty="0">
                <a:solidFill>
                  <a:srgbClr val="00B050"/>
                </a:solidFill>
                <a:latin typeface="Meiryo UI" pitchFamily="50" charset="-128"/>
                <a:ea typeface="Meiryo UI" pitchFamily="50" charset="-128"/>
                <a:cs typeface="Meiryo UI" pitchFamily="50" charset="-128"/>
              </a:rPr>
              <a:t>MCPC award</a:t>
            </a:r>
            <a:r>
              <a:rPr lang="ja-JP" altLang="en-US" sz="1100" dirty="0">
                <a:solidFill>
                  <a:srgbClr val="00B050"/>
                </a:solidFill>
                <a:latin typeface="Meiryo UI" pitchFamily="50" charset="-128"/>
                <a:ea typeface="Meiryo UI" pitchFamily="50" charset="-128"/>
                <a:cs typeface="Meiryo UI" pitchFamily="50" charset="-128"/>
              </a:rPr>
              <a:t> </a:t>
            </a:r>
            <a:r>
              <a:rPr lang="en-US" altLang="ja-JP" sz="1100" dirty="0">
                <a:solidFill>
                  <a:srgbClr val="00B050"/>
                </a:solidFill>
                <a:latin typeface="Meiryo UI" pitchFamily="50" charset="-128"/>
                <a:ea typeface="Meiryo UI" pitchFamily="50" charset="-128"/>
                <a:cs typeface="Meiryo UI" pitchFamily="50" charset="-128"/>
              </a:rPr>
              <a:t>(</a:t>
            </a:r>
            <a:r>
              <a:rPr lang="ja-JP" altLang="en-US" sz="1100" dirty="0">
                <a:solidFill>
                  <a:srgbClr val="00B050"/>
                </a:solidFill>
                <a:latin typeface="Meiryo UI" pitchFamily="50" charset="-128"/>
                <a:ea typeface="Meiryo UI" pitchFamily="50" charset="-128"/>
                <a:cs typeface="Meiryo UI" pitchFamily="50" charset="-128"/>
              </a:rPr>
              <a:t>ユーザー部門</a:t>
            </a:r>
            <a:r>
              <a:rPr lang="en-US" altLang="ja-JP" sz="1100" dirty="0">
                <a:solidFill>
                  <a:srgbClr val="00B050"/>
                </a:solidFill>
                <a:latin typeface="Meiryo UI" pitchFamily="50" charset="-128"/>
                <a:ea typeface="Meiryo UI" pitchFamily="50" charset="-128"/>
                <a:cs typeface="Meiryo UI" pitchFamily="50" charset="-128"/>
              </a:rPr>
              <a:t>) </a:t>
            </a:r>
            <a:r>
              <a:rPr lang="ja-JP" altLang="en-US" sz="1100" dirty="0">
                <a:solidFill>
                  <a:srgbClr val="00B050"/>
                </a:solidFill>
                <a:latin typeface="Meiryo UI" pitchFamily="50" charset="-128"/>
                <a:ea typeface="Meiryo UI" pitchFamily="50" charset="-128"/>
                <a:cs typeface="Meiryo UI" pitchFamily="50" charset="-128"/>
              </a:rPr>
              <a:t>エントリーシート</a:t>
            </a:r>
          </a:p>
        </p:txBody>
      </p:sp>
    </p:spTree>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Lst>
  <p:hf hdr="0" ftr="0" dt="0"/>
  <p:txStyles>
    <p:titleStyle>
      <a:lvl1pPr algn="ctr" rtl="0" eaLnBrk="0" fontAlgn="base" hangingPunct="0">
        <a:spcBef>
          <a:spcPct val="0"/>
        </a:spcBef>
        <a:spcAft>
          <a:spcPct val="0"/>
        </a:spcAft>
        <a:defRPr kumimoji="1" sz="2800" b="1" kern="1200">
          <a:solidFill>
            <a:srgbClr val="00B050"/>
          </a:solidFill>
          <a:latin typeface="Meiryo UI" pitchFamily="50" charset="-128"/>
          <a:ea typeface="Meiryo UI" pitchFamily="50" charset="-128"/>
          <a:cs typeface="Meiryo UI" pitchFamily="50" charset="-128"/>
        </a:defRPr>
      </a:lvl1pPr>
      <a:lvl2pPr algn="ctr" rtl="0" eaLnBrk="0" fontAlgn="base" hangingPunct="0">
        <a:spcBef>
          <a:spcPct val="0"/>
        </a:spcBef>
        <a:spcAft>
          <a:spcPct val="0"/>
        </a:spcAft>
        <a:defRPr kumimoji="1" sz="2800" b="1">
          <a:solidFill>
            <a:srgbClr val="00B050"/>
          </a:solidFill>
          <a:latin typeface="Meiryo UI" pitchFamily="50" charset="-128"/>
          <a:ea typeface="Meiryo UI" pitchFamily="50" charset="-128"/>
          <a:cs typeface="Meiryo UI" pitchFamily="50" charset="-128"/>
        </a:defRPr>
      </a:lvl2pPr>
      <a:lvl3pPr algn="ctr" rtl="0" eaLnBrk="0" fontAlgn="base" hangingPunct="0">
        <a:spcBef>
          <a:spcPct val="0"/>
        </a:spcBef>
        <a:spcAft>
          <a:spcPct val="0"/>
        </a:spcAft>
        <a:defRPr kumimoji="1" sz="2800" b="1">
          <a:solidFill>
            <a:srgbClr val="00B050"/>
          </a:solidFill>
          <a:latin typeface="Meiryo UI" pitchFamily="50" charset="-128"/>
          <a:ea typeface="Meiryo UI" pitchFamily="50" charset="-128"/>
          <a:cs typeface="Meiryo UI" pitchFamily="50" charset="-128"/>
        </a:defRPr>
      </a:lvl3pPr>
      <a:lvl4pPr algn="ctr" rtl="0" eaLnBrk="0" fontAlgn="base" hangingPunct="0">
        <a:spcBef>
          <a:spcPct val="0"/>
        </a:spcBef>
        <a:spcAft>
          <a:spcPct val="0"/>
        </a:spcAft>
        <a:defRPr kumimoji="1" sz="2800" b="1">
          <a:solidFill>
            <a:srgbClr val="00B050"/>
          </a:solidFill>
          <a:latin typeface="Meiryo UI" pitchFamily="50" charset="-128"/>
          <a:ea typeface="Meiryo UI" pitchFamily="50" charset="-128"/>
          <a:cs typeface="Meiryo UI" pitchFamily="50" charset="-128"/>
        </a:defRPr>
      </a:lvl4pPr>
      <a:lvl5pPr algn="ctr" rtl="0" eaLnBrk="0" fontAlgn="base" hangingPunct="0">
        <a:spcBef>
          <a:spcPct val="0"/>
        </a:spcBef>
        <a:spcAft>
          <a:spcPct val="0"/>
        </a:spcAft>
        <a:defRPr kumimoji="1" sz="2800" b="1">
          <a:solidFill>
            <a:srgbClr val="00B050"/>
          </a:solidFill>
          <a:latin typeface="Meiryo UI" pitchFamily="50" charset="-128"/>
          <a:ea typeface="Meiryo UI" pitchFamily="50" charset="-128"/>
          <a:cs typeface="Meiryo UI" pitchFamily="50" charset="-128"/>
        </a:defRPr>
      </a:lvl5pPr>
      <a:lvl6pPr marL="457200" algn="ctr" rtl="0" fontAlgn="base">
        <a:spcBef>
          <a:spcPct val="0"/>
        </a:spcBef>
        <a:spcAft>
          <a:spcPct val="0"/>
        </a:spcAft>
        <a:defRPr kumimoji="1" sz="2800" b="1">
          <a:solidFill>
            <a:srgbClr val="00B050"/>
          </a:solidFill>
          <a:latin typeface="Meiryo UI" pitchFamily="50" charset="-128"/>
          <a:ea typeface="Meiryo UI" pitchFamily="50" charset="-128"/>
        </a:defRPr>
      </a:lvl6pPr>
      <a:lvl7pPr marL="914400" algn="ctr" rtl="0" fontAlgn="base">
        <a:spcBef>
          <a:spcPct val="0"/>
        </a:spcBef>
        <a:spcAft>
          <a:spcPct val="0"/>
        </a:spcAft>
        <a:defRPr kumimoji="1" sz="2800" b="1">
          <a:solidFill>
            <a:srgbClr val="00B050"/>
          </a:solidFill>
          <a:latin typeface="Meiryo UI" pitchFamily="50" charset="-128"/>
          <a:ea typeface="Meiryo UI" pitchFamily="50" charset="-128"/>
        </a:defRPr>
      </a:lvl7pPr>
      <a:lvl8pPr marL="1371600" algn="ctr" rtl="0" fontAlgn="base">
        <a:spcBef>
          <a:spcPct val="0"/>
        </a:spcBef>
        <a:spcAft>
          <a:spcPct val="0"/>
        </a:spcAft>
        <a:defRPr kumimoji="1" sz="2800" b="1">
          <a:solidFill>
            <a:srgbClr val="00B050"/>
          </a:solidFill>
          <a:latin typeface="Meiryo UI" pitchFamily="50" charset="-128"/>
          <a:ea typeface="Meiryo UI" pitchFamily="50" charset="-128"/>
        </a:defRPr>
      </a:lvl8pPr>
      <a:lvl9pPr marL="1828800" algn="ctr" rtl="0" fontAlgn="base">
        <a:spcBef>
          <a:spcPct val="0"/>
        </a:spcBef>
        <a:spcAft>
          <a:spcPct val="0"/>
        </a:spcAft>
        <a:defRPr kumimoji="1" sz="2800" b="1">
          <a:solidFill>
            <a:srgbClr val="00B050"/>
          </a:solidFill>
          <a:latin typeface="Meiryo UI" pitchFamily="50" charset="-128"/>
          <a:ea typeface="Meiryo UI"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eiryo UI" pitchFamily="50" charset="-128"/>
          <a:ea typeface="Meiryo UI" pitchFamily="50" charset="-128"/>
          <a:cs typeface="Meiryo UI" pitchFamily="50" charset="-128"/>
        </a:defRPr>
      </a:lvl1pPr>
      <a:lvl2pPr marL="742950" indent="-285750" algn="l" rtl="0" eaLnBrk="0" fontAlgn="base" hangingPunct="0">
        <a:spcBef>
          <a:spcPct val="20000"/>
        </a:spcBef>
        <a:spcAft>
          <a:spcPct val="0"/>
        </a:spcAft>
        <a:buFont typeface="Arial" panose="020B0604020202020204" pitchFamily="34" charset="0"/>
        <a:buChar char="–"/>
        <a:defRPr kumimoji="1" kern="1200">
          <a:solidFill>
            <a:schemeClr val="tx1"/>
          </a:solidFill>
          <a:latin typeface="Meiryo UI" pitchFamily="50" charset="-128"/>
          <a:ea typeface="Meiryo UI" pitchFamily="50" charset="-128"/>
          <a:cs typeface="Meiryo UI" pitchFamily="50" charset="-128"/>
        </a:defRPr>
      </a:lvl2pPr>
      <a:lvl3pPr marL="1143000" indent="-228600" algn="l" rtl="0" eaLnBrk="0" fontAlgn="base" hangingPunct="0">
        <a:spcBef>
          <a:spcPct val="20000"/>
        </a:spcBef>
        <a:spcAft>
          <a:spcPct val="0"/>
        </a:spcAft>
        <a:buFont typeface="Arial" panose="020B0604020202020204" pitchFamily="34" charset="0"/>
        <a:buChar char="•"/>
        <a:defRPr kumimoji="1" sz="1600" kern="1200">
          <a:solidFill>
            <a:schemeClr val="tx1"/>
          </a:solidFill>
          <a:latin typeface="Meiryo UI" pitchFamily="50" charset="-128"/>
          <a:ea typeface="Meiryo UI" pitchFamily="50" charset="-128"/>
          <a:cs typeface="Meiryo UI" pitchFamily="50" charset="-128"/>
        </a:defRPr>
      </a:lvl3pPr>
      <a:lvl4pPr marL="1600200" indent="-228600" algn="l" rtl="0" eaLnBrk="0" fontAlgn="base" hangingPunct="0">
        <a:spcBef>
          <a:spcPct val="20000"/>
        </a:spcBef>
        <a:spcAft>
          <a:spcPct val="0"/>
        </a:spcAft>
        <a:buFont typeface="Arial" panose="020B0604020202020204" pitchFamily="34" charset="0"/>
        <a:buChar char="–"/>
        <a:defRPr kumimoji="1" sz="1400" kern="1200">
          <a:solidFill>
            <a:schemeClr val="tx1"/>
          </a:solidFill>
          <a:latin typeface="Meiryo UI" pitchFamily="50" charset="-128"/>
          <a:ea typeface="Meiryo UI" pitchFamily="50" charset="-128"/>
          <a:cs typeface="Meiryo UI" pitchFamily="50" charset="-128"/>
        </a:defRPr>
      </a:lvl4pPr>
      <a:lvl5pPr marL="2057400" indent="-228600" algn="l" rtl="0" eaLnBrk="0" fontAlgn="base" hangingPunct="0">
        <a:spcBef>
          <a:spcPct val="20000"/>
        </a:spcBef>
        <a:spcAft>
          <a:spcPct val="0"/>
        </a:spcAft>
        <a:buFont typeface="Arial" panose="020B0604020202020204" pitchFamily="34" charset="0"/>
        <a:buChar char="»"/>
        <a:defRPr kumimoji="1" sz="1400" kern="1200">
          <a:solidFill>
            <a:schemeClr val="tx1"/>
          </a:solidFill>
          <a:latin typeface="Meiryo UI" pitchFamily="50" charset="-128"/>
          <a:ea typeface="Meiryo UI" pitchFamily="50" charset="-128"/>
          <a:cs typeface="Meiryo UI"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0825" y="443767"/>
            <a:ext cx="8642350" cy="719138"/>
          </a:xfrm>
        </p:spPr>
        <p:txBody>
          <a:bodyPr rtlCol="0"/>
          <a:lstStyle/>
          <a:p>
            <a:pPr eaLnBrk="1" fontAlgn="auto" hangingPunct="1">
              <a:spcAft>
                <a:spcPts val="0"/>
              </a:spcAft>
              <a:defRPr/>
            </a:pPr>
            <a:r>
              <a:rPr lang="en-US" altLang="ja-JP" dirty="0">
                <a:solidFill>
                  <a:schemeClr val="tx1"/>
                </a:solidFill>
              </a:rPr>
              <a:t>MCPC award 2025 </a:t>
            </a:r>
            <a:r>
              <a:rPr lang="ja-JP" altLang="en-US" dirty="0">
                <a:solidFill>
                  <a:schemeClr val="tx1"/>
                </a:solidFill>
              </a:rPr>
              <a:t>応募要綱</a:t>
            </a:r>
            <a:br>
              <a:rPr lang="en-US" altLang="ja-JP" sz="1800" b="0" dirty="0">
                <a:solidFill>
                  <a:schemeClr val="bg1">
                    <a:lumMod val="75000"/>
                  </a:schemeClr>
                </a:solidFill>
              </a:rPr>
            </a:br>
            <a:r>
              <a:rPr lang="ja-JP" altLang="en-US" sz="1800" b="0" dirty="0"/>
              <a:t>（ユーザー部門）</a:t>
            </a:r>
            <a:endParaRPr lang="ja-JP" altLang="en-US" sz="2400" b="0" dirty="0"/>
          </a:p>
        </p:txBody>
      </p:sp>
      <p:sp>
        <p:nvSpPr>
          <p:cNvPr id="4" name="コンテンツ プレースホルダー 3"/>
          <p:cNvSpPr>
            <a:spLocks noGrp="1"/>
          </p:cNvSpPr>
          <p:nvPr>
            <p:ph idx="1"/>
          </p:nvPr>
        </p:nvSpPr>
        <p:spPr>
          <a:xfrm>
            <a:off x="246063" y="1136528"/>
            <a:ext cx="8642350" cy="4806950"/>
          </a:xfrm>
        </p:spPr>
        <p:txBody>
          <a:bodyPr>
            <a:noAutofit/>
          </a:bodyPr>
          <a:lstStyle/>
          <a:p>
            <a:pPr marL="0" indent="0" eaLnBrk="1" fontAlgn="auto" hangingPunct="1">
              <a:spcAft>
                <a:spcPts val="0"/>
              </a:spcAft>
              <a:buFont typeface="Arial" panose="020B0604020202020204" pitchFamily="34" charset="0"/>
              <a:buNone/>
              <a:defRPr/>
            </a:pPr>
            <a:r>
              <a:rPr lang="en-US" altLang="ja-JP" sz="1050" dirty="0"/>
              <a:t>MCPC</a:t>
            </a:r>
            <a:r>
              <a:rPr lang="ja-JP" altLang="en-US" sz="1050" dirty="0"/>
              <a:t>は、モバイルコンピューティングの活用について、さまざまな分野・業界への普及促進に取り組んでいます。</a:t>
            </a:r>
            <a:endParaRPr lang="en-US" altLang="ja-JP" sz="1050" dirty="0"/>
          </a:p>
          <a:p>
            <a:pPr marL="0" indent="0" eaLnBrk="1" fontAlgn="auto" hangingPunct="1">
              <a:spcAft>
                <a:spcPts val="0"/>
              </a:spcAft>
              <a:buFont typeface="Arial" panose="020B0604020202020204" pitchFamily="34" charset="0"/>
              <a:buNone/>
              <a:defRPr/>
            </a:pPr>
            <a:r>
              <a:rPr lang="en-US" altLang="ja-JP" sz="1050" dirty="0"/>
              <a:t>MCPC award</a:t>
            </a:r>
            <a:r>
              <a:rPr lang="ja-JP" altLang="en-US" sz="1050" dirty="0"/>
              <a:t>（ユーザー部門）は、モバイルシステムや</a:t>
            </a:r>
            <a:r>
              <a:rPr lang="en-US" altLang="ja-JP" sz="1050" dirty="0"/>
              <a:t>IoT, AI, Robot</a:t>
            </a:r>
            <a:r>
              <a:rPr lang="ja-JP" altLang="en-US" sz="1050" dirty="0"/>
              <a:t>などの先進技術を活用したユーザー事例を紹介し、社会貢献度、顧客満足度向上、企業業績の向上などの観点から、システム導入・活用における優れた事例の表彰と、その取り組みを広く普及促進することを目的に設定されました。</a:t>
            </a:r>
          </a:p>
        </p:txBody>
      </p:sp>
      <p:sp>
        <p:nvSpPr>
          <p:cNvPr id="7172" name="正方形/長方形 4"/>
          <p:cNvSpPr>
            <a:spLocks noChangeArrowheads="1"/>
          </p:cNvSpPr>
          <p:nvPr/>
        </p:nvSpPr>
        <p:spPr bwMode="auto">
          <a:xfrm>
            <a:off x="250825" y="2048363"/>
            <a:ext cx="4321175" cy="713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buFont typeface="Arial" panose="020B0604020202020204" pitchFamily="34" charset="0"/>
              <a:buNone/>
            </a:pPr>
            <a:r>
              <a:rPr lang="ja-JP" altLang="en-US" sz="1000" dirty="0"/>
              <a:t>企業、団体が持つ様々な情報システム・</a:t>
            </a:r>
            <a:r>
              <a:rPr lang="en-US" altLang="ja-JP" sz="1000" dirty="0"/>
              <a:t>IT</a:t>
            </a:r>
            <a:r>
              <a:rPr lang="ja-JP" altLang="en-US" sz="1000" dirty="0"/>
              <a:t>インフラ等に、</a:t>
            </a:r>
            <a:r>
              <a:rPr lang="ja-JP" altLang="en-US" sz="1000" dirty="0">
                <a:solidFill>
                  <a:srgbClr val="FF0000"/>
                </a:solidFill>
              </a:rPr>
              <a:t>無線通信技術やデバイス（スマートフォン、</a:t>
            </a:r>
            <a:r>
              <a:rPr lang="en-US" altLang="ja-JP" sz="1000" dirty="0">
                <a:solidFill>
                  <a:srgbClr val="FF0000"/>
                </a:solidFill>
              </a:rPr>
              <a:t>Wi-Fi</a:t>
            </a:r>
            <a:r>
              <a:rPr lang="ja-JP" altLang="en-US" sz="1000" dirty="0">
                <a:solidFill>
                  <a:srgbClr val="FF0000"/>
                </a:solidFill>
              </a:rPr>
              <a:t>、</a:t>
            </a:r>
            <a:r>
              <a:rPr lang="en-US" altLang="ja-JP" sz="1000" dirty="0">
                <a:solidFill>
                  <a:srgbClr val="FF0000"/>
                </a:solidFill>
              </a:rPr>
              <a:t>Bluetooth</a:t>
            </a:r>
            <a:r>
              <a:rPr lang="ja-JP" altLang="en-US" sz="1000" dirty="0">
                <a:solidFill>
                  <a:srgbClr val="FF0000"/>
                </a:solidFill>
              </a:rPr>
              <a:t>、</a:t>
            </a:r>
            <a:r>
              <a:rPr lang="en-US" altLang="ja-JP" sz="1000" dirty="0">
                <a:solidFill>
                  <a:srgbClr val="FF0000"/>
                </a:solidFill>
              </a:rPr>
              <a:t>IoT</a:t>
            </a:r>
            <a:r>
              <a:rPr lang="ja-JP" altLang="en-US" sz="1000" dirty="0">
                <a:solidFill>
                  <a:srgbClr val="FF0000"/>
                </a:solidFill>
              </a:rPr>
              <a:t>デバイス、衛星等）</a:t>
            </a:r>
            <a:r>
              <a:rPr lang="ja-JP" altLang="en-US" sz="1000" dirty="0"/>
              <a:t>を導入し活用した事例であって、自社</a:t>
            </a:r>
            <a:r>
              <a:rPr lang="en-US" altLang="ja-JP" sz="1000" dirty="0"/>
              <a:t>(</a:t>
            </a:r>
            <a:r>
              <a:rPr lang="ja-JP" altLang="en-US" sz="1000" dirty="0"/>
              <a:t>団体）の業績、効率化、社会貢献等の面に貢献しているもの。</a:t>
            </a:r>
            <a:br>
              <a:rPr lang="en-US" altLang="ja-JP" sz="1000" dirty="0"/>
            </a:br>
            <a:r>
              <a:rPr lang="ja-JP" altLang="en-US" sz="1000" dirty="0"/>
              <a:t>　</a:t>
            </a:r>
            <a:r>
              <a:rPr lang="en-US" altLang="ja-JP" sz="1000" u="sng" dirty="0"/>
              <a:t>※</a:t>
            </a:r>
            <a:r>
              <a:rPr lang="ja-JP" altLang="en-US" sz="1000" u="sng" dirty="0"/>
              <a:t>コンテンツについては対象外といたします。</a:t>
            </a:r>
            <a:endParaRPr lang="ja-JP" altLang="en-US" sz="1000" dirty="0"/>
          </a:p>
        </p:txBody>
      </p:sp>
      <p:sp>
        <p:nvSpPr>
          <p:cNvPr id="6" name="テキスト ボックス 5"/>
          <p:cNvSpPr txBox="1"/>
          <p:nvPr/>
        </p:nvSpPr>
        <p:spPr>
          <a:xfrm>
            <a:off x="1331913" y="1694352"/>
            <a:ext cx="2160587"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応募できる事例</a:t>
            </a:r>
          </a:p>
        </p:txBody>
      </p:sp>
      <p:sp>
        <p:nvSpPr>
          <p:cNvPr id="7" name="テキスト ボックス 6"/>
          <p:cNvSpPr txBox="1"/>
          <p:nvPr/>
        </p:nvSpPr>
        <p:spPr>
          <a:xfrm>
            <a:off x="5651500" y="1694352"/>
            <a:ext cx="2160588" cy="360362"/>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審査方法</a:t>
            </a:r>
          </a:p>
        </p:txBody>
      </p:sp>
      <p:sp>
        <p:nvSpPr>
          <p:cNvPr id="8" name="正方形/長方形 7"/>
          <p:cNvSpPr/>
          <p:nvPr/>
        </p:nvSpPr>
        <p:spPr>
          <a:xfrm>
            <a:off x="4932363" y="2070589"/>
            <a:ext cx="3960812" cy="2399689"/>
          </a:xfrm>
          <a:prstGeom prst="rect">
            <a:avLst/>
          </a:prstGeom>
        </p:spPr>
        <p:txBody>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MCPC award</a:t>
            </a: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 </a:t>
            </a:r>
            <a: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2025 (</a:t>
            </a: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ユーザー部門</a:t>
            </a:r>
            <a: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」では、主として以下の観点から総合的に審査します。</a:t>
            </a:r>
          </a:p>
          <a:p>
            <a:pPr marL="177800" indent="-177800" eaLnBrk="1" fontAlgn="auto" hangingPunct="1">
              <a:spcBef>
                <a:spcPct val="20000"/>
              </a:spcBef>
              <a:spcAft>
                <a:spcPts val="0"/>
              </a:spcAft>
              <a:buFont typeface="+mj-lt"/>
              <a:buAutoNum type="arabicPeriod"/>
              <a:defRPr/>
            </a:pP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技術</a:t>
            </a: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b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b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最先端技術へのチャレンジ・先進性、または、独創的な工夫</a:t>
            </a:r>
            <a:br>
              <a:rPr lang="en-US" altLang="ja-JP" sz="1000" dirty="0">
                <a:solidFill>
                  <a:prstClr val="black"/>
                </a:solidFill>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既存技術の活用、組合せによる新たな価値の創出</a:t>
            </a:r>
            <a:endParaRPr kumimoji="1" lang="en-US" altLang="ja-JP" sz="1000" b="0" i="0" u="none" strike="noStrike" kern="1200" cap="none" spc="0" normalizeH="0" baseline="0" noProof="0" dirty="0">
              <a:ln>
                <a:noFill/>
              </a:ln>
              <a:effectLst/>
              <a:uLnTx/>
              <a:uFillTx/>
              <a:latin typeface="Meiryo UI" pitchFamily="50" charset="-128"/>
              <a:ea typeface="Meiryo UI" pitchFamily="50" charset="-128"/>
              <a:cs typeface="Meiryo UI" pitchFamily="50" charset="-128"/>
            </a:endParaRPr>
          </a:p>
          <a:p>
            <a:pPr marL="177800" indent="-177800" eaLnBrk="1" fontAlgn="auto" hangingPunct="1">
              <a:spcBef>
                <a:spcPct val="20000"/>
              </a:spcBef>
              <a:spcAft>
                <a:spcPts val="0"/>
              </a:spcAft>
              <a:buFont typeface="+mj-lt"/>
              <a:buAutoNum type="arabicPeriod"/>
              <a:defRPr/>
            </a:pP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提供価値</a:t>
            </a: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b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b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モバイルシステムが実現した新しいエクスペリエンスや</a:t>
            </a:r>
            <a:r>
              <a:rPr lang="ja-JP" altLang="en-US" sz="1000" dirty="0">
                <a:solidFill>
                  <a:prstClr val="black"/>
                </a:solidFill>
                <a:latin typeface="Meiryo UI" pitchFamily="50" charset="-128"/>
                <a:ea typeface="Meiryo UI" pitchFamily="50" charset="-128"/>
                <a:cs typeface="Meiryo UI" pitchFamily="50" charset="-128"/>
              </a:rPr>
              <a:t>価値など</a:t>
            </a:r>
            <a:br>
              <a:rPr lang="en-US" altLang="ja-JP" sz="1000" dirty="0">
                <a:solidFill>
                  <a:prstClr val="black"/>
                </a:solidFill>
                <a:latin typeface="Meiryo UI" pitchFamily="50" charset="-128"/>
                <a:ea typeface="Meiryo UI" pitchFamily="50" charset="-128"/>
                <a:cs typeface="Meiryo UI" pitchFamily="50" charset="-128"/>
              </a:rPr>
            </a:br>
            <a:r>
              <a:rPr lang="ja-JP" altLang="en-US" sz="1000" dirty="0">
                <a:solidFill>
                  <a:prstClr val="black"/>
                </a:solidFill>
                <a:latin typeface="Meiryo UI" pitchFamily="50" charset="-128"/>
                <a:ea typeface="Meiryo UI" pitchFamily="50" charset="-128"/>
                <a:cs typeface="Meiryo UI" pitchFamily="50" charset="-128"/>
              </a:rPr>
              <a:t>それがどのように人々の「暮らし」をかえた（かえる）か、あるいは、</a:t>
            </a:r>
            <a:br>
              <a:rPr lang="en-US" altLang="ja-JP" sz="1000" dirty="0">
                <a:solidFill>
                  <a:prstClr val="black"/>
                </a:solidFill>
                <a:latin typeface="Meiryo UI" pitchFamily="50" charset="-128"/>
                <a:ea typeface="Meiryo UI" pitchFamily="50" charset="-128"/>
                <a:cs typeface="Meiryo UI" pitchFamily="50" charset="-128"/>
              </a:rPr>
            </a:br>
            <a:r>
              <a:rPr lang="ja-JP" altLang="en-US" sz="1000" dirty="0">
                <a:solidFill>
                  <a:prstClr val="black"/>
                </a:solidFill>
                <a:latin typeface="Meiryo UI" pitchFamily="50" charset="-128"/>
                <a:ea typeface="Meiryo UI" pitchFamily="50" charset="-128"/>
                <a:cs typeface="Meiryo UI" pitchFamily="50" charset="-128"/>
              </a:rPr>
              <a:t>それがどのように会社の「シゴト」をかえた（かえる）か</a:t>
            </a:r>
          </a:p>
          <a:p>
            <a:pPr marL="177800" indent="-177800" eaLnBrk="1" fontAlgn="auto" hangingPunct="1">
              <a:spcBef>
                <a:spcPct val="20000"/>
              </a:spcBef>
              <a:spcAft>
                <a:spcPts val="0"/>
              </a:spcAft>
              <a:buFont typeface="+mj-lt"/>
              <a:buAutoNum type="arabicPeriod"/>
              <a:defRPr/>
            </a:pP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lang="ja-JP" altLang="en-US" sz="1000" b="1" dirty="0">
                <a:solidFill>
                  <a:prstClr val="black"/>
                </a:solidFill>
                <a:latin typeface="Meiryo UI" pitchFamily="50" charset="-128"/>
                <a:ea typeface="Meiryo UI" pitchFamily="50" charset="-128"/>
                <a:cs typeface="Meiryo UI" pitchFamily="50" charset="-128"/>
              </a:rPr>
              <a:t>事業</a:t>
            </a:r>
            <a:r>
              <a:rPr kumimoji="1" lang="ja-JP" altLang="en-US"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性</a:t>
            </a: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b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b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応募システムの導入効果（</a:t>
            </a:r>
            <a:r>
              <a:rPr lang="ja-JP" altLang="en-US" sz="1000" dirty="0">
                <a:latin typeface="Meiryo UI" pitchFamily="50" charset="-128"/>
                <a:ea typeface="Meiryo UI" pitchFamily="50" charset="-128"/>
                <a:cs typeface="Meiryo UI" pitchFamily="50" charset="-128"/>
              </a:rPr>
              <a:t>定量的効果・定性的効果）</a:t>
            </a:r>
            <a:endParaRPr kumimoji="1" lang="en-US" altLang="ja-JP" sz="1000" b="0" i="0" u="none" strike="noStrike" kern="1200" cap="none" spc="0" normalizeH="0" baseline="0" noProof="0" dirty="0">
              <a:ln>
                <a:noFill/>
              </a:ln>
              <a:effectLst/>
              <a:uLnTx/>
              <a:uFillTx/>
              <a:latin typeface="Meiryo UI" pitchFamily="50" charset="-128"/>
              <a:ea typeface="Meiryo UI" pitchFamily="50" charset="-128"/>
              <a:cs typeface="Meiryo UI" pitchFamily="50" charset="-128"/>
            </a:endParaRPr>
          </a:p>
          <a:p>
            <a:pPr marL="177800" marR="0" lvl="0" indent="-177800" algn="l" defTabSz="914400" rtl="0" eaLnBrk="1" fontAlgn="auto" latinLnBrk="0" hangingPunct="1">
              <a:lnSpc>
                <a:spcPct val="100000"/>
              </a:lnSpc>
              <a:spcBef>
                <a:spcPct val="20000"/>
              </a:spcBef>
              <a:spcAft>
                <a:spcPts val="0"/>
              </a:spcAft>
              <a:buClrTx/>
              <a:buSzTx/>
              <a:buFont typeface="+mj-lt"/>
              <a:buAutoNum type="arabicPeriod"/>
              <a:tabLst/>
              <a:defRPr/>
            </a:pP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ユーザーの評価</a:t>
            </a: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b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b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応募システムに対する利用者の評価</a:t>
            </a:r>
          </a:p>
        </p:txBody>
      </p:sp>
      <p:sp>
        <p:nvSpPr>
          <p:cNvPr id="9" name="テキスト ボックス 8"/>
          <p:cNvSpPr txBox="1"/>
          <p:nvPr/>
        </p:nvSpPr>
        <p:spPr>
          <a:xfrm>
            <a:off x="1331913" y="2724150"/>
            <a:ext cx="2160587"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応募方法</a:t>
            </a:r>
          </a:p>
        </p:txBody>
      </p:sp>
      <p:sp>
        <p:nvSpPr>
          <p:cNvPr id="11" name="正方形/長方形 10"/>
          <p:cNvSpPr/>
          <p:nvPr/>
        </p:nvSpPr>
        <p:spPr>
          <a:xfrm>
            <a:off x="250825" y="3081338"/>
            <a:ext cx="3960813" cy="1668462"/>
          </a:xfrm>
          <a:prstGeom prst="rect">
            <a:avLst/>
          </a:prstGeom>
        </p:spPr>
        <p:txBody>
          <a:bodyPr wrap="none"/>
          <a:lstStyle/>
          <a:p>
            <a:pPr eaLnBrk="1" fontAlgn="auto" hangingPunct="1">
              <a:spcBef>
                <a:spcPct val="20000"/>
              </a:spcBef>
              <a:spcAft>
                <a:spcPts val="0"/>
              </a:spcAft>
              <a:defRPr/>
            </a:pPr>
            <a:r>
              <a:rPr lang="ja-JP" altLang="en-US" sz="1000" dirty="0">
                <a:latin typeface="Meiryo UI" pitchFamily="50" charset="-128"/>
                <a:ea typeface="Meiryo UI" pitchFamily="50" charset="-128"/>
                <a:cs typeface="Meiryo UI" pitchFamily="50" charset="-128"/>
              </a:rPr>
              <a:t>審査基準（右記）をご理解の上「</a:t>
            </a:r>
            <a:r>
              <a:rPr lang="en-US" altLang="ja-JP" sz="1000" dirty="0">
                <a:latin typeface="Meiryo UI" pitchFamily="50" charset="-128"/>
                <a:ea typeface="Meiryo UI" pitchFamily="50" charset="-128"/>
                <a:cs typeface="Meiryo UI" pitchFamily="50" charset="-128"/>
              </a:rPr>
              <a:t>MCPC award</a:t>
            </a:r>
            <a:r>
              <a:rPr lang="ja-JP" altLang="en-US" sz="1000" dirty="0">
                <a:latin typeface="Meiryo UI" pitchFamily="50" charset="-128"/>
                <a:ea typeface="Meiryo UI" pitchFamily="50" charset="-128"/>
                <a:cs typeface="Meiryo UI" pitchFamily="50" charset="-128"/>
              </a:rPr>
              <a:t>（ユーザー部門）エントリーシート」</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（スライド４以降）の各項目に漏れなく記入し、</a:t>
            </a:r>
            <a:r>
              <a:rPr lang="en-US" altLang="ja-JP" sz="1000" dirty="0">
                <a:latin typeface="Meiryo UI" pitchFamily="50" charset="-128"/>
                <a:ea typeface="Meiryo UI" pitchFamily="50" charset="-128"/>
                <a:cs typeface="Meiryo UI" pitchFamily="50" charset="-128"/>
              </a:rPr>
              <a:t>E-mail</a:t>
            </a:r>
            <a:r>
              <a:rPr lang="ja-JP" altLang="en-US" sz="1000" dirty="0">
                <a:latin typeface="Meiryo UI" pitchFamily="50" charset="-128"/>
                <a:ea typeface="Meiryo UI" pitchFamily="50" charset="-128"/>
                <a:cs typeface="Meiryo UI" pitchFamily="50" charset="-128"/>
              </a:rPr>
              <a:t>またはメディア郵送により</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提出下さい（</a:t>
            </a:r>
            <a:r>
              <a:rPr lang="en-US" altLang="ja-JP" sz="1000" dirty="0">
                <a:latin typeface="Meiryo UI" pitchFamily="50" charset="-128"/>
                <a:ea typeface="Meiryo UI" pitchFamily="50" charset="-128"/>
                <a:cs typeface="Meiryo UI" pitchFamily="50" charset="-128"/>
              </a:rPr>
              <a:t>PDF</a:t>
            </a:r>
            <a:r>
              <a:rPr lang="ja-JP" altLang="en-US" sz="1000" dirty="0">
                <a:latin typeface="Meiryo UI" pitchFamily="50" charset="-128"/>
                <a:ea typeface="Meiryo UI" pitchFamily="50" charset="-128"/>
                <a:cs typeface="Meiryo UI" pitchFamily="50" charset="-128"/>
              </a:rPr>
              <a:t>化せず</a:t>
            </a:r>
            <a:r>
              <a:rPr lang="en-US" altLang="ja-JP" sz="1000" dirty="0" err="1">
                <a:solidFill>
                  <a:srgbClr val="FF0000"/>
                </a:solidFill>
                <a:latin typeface="Meiryo UI" pitchFamily="50" charset="-128"/>
                <a:ea typeface="Meiryo UI" pitchFamily="50" charset="-128"/>
                <a:cs typeface="Meiryo UI" pitchFamily="50" charset="-128"/>
              </a:rPr>
              <a:t>Powerpoint</a:t>
            </a:r>
            <a:r>
              <a:rPr lang="ja-JP" altLang="en-US" sz="1000" dirty="0">
                <a:solidFill>
                  <a:srgbClr val="FF0000"/>
                </a:solidFill>
                <a:latin typeface="Meiryo UI" pitchFamily="50" charset="-128"/>
                <a:ea typeface="Meiryo UI" pitchFamily="50" charset="-128"/>
                <a:cs typeface="Meiryo UI" pitchFamily="50" charset="-128"/>
              </a:rPr>
              <a:t>形式</a:t>
            </a:r>
            <a:r>
              <a:rPr lang="ja-JP" altLang="en-US" sz="1000" dirty="0">
                <a:latin typeface="Meiryo UI" pitchFamily="50" charset="-128"/>
                <a:ea typeface="Meiryo UI" pitchFamily="50" charset="-128"/>
                <a:cs typeface="Meiryo UI" pitchFamily="50" charset="-128"/>
              </a:rPr>
              <a:t>で）。</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エントリーシート以外の情報は審査対象になりません。</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提出された書類（メディア）は返却いたしません。</a:t>
            </a:r>
            <a:endParaRPr lang="en-US" altLang="ja-JP" sz="1000" dirty="0">
              <a:latin typeface="Meiryo UI" pitchFamily="50" charset="-128"/>
              <a:ea typeface="Meiryo UI" pitchFamily="50" charset="-128"/>
              <a:cs typeface="Meiryo UI" pitchFamily="50" charset="-128"/>
            </a:endParaRPr>
          </a:p>
          <a:p>
            <a:pPr marL="627063" indent="-627063" eaLnBrk="1" fontAlgn="auto" hangingPunct="1">
              <a:spcBef>
                <a:spcPct val="20000"/>
              </a:spcBef>
              <a:spcAft>
                <a:spcPts val="0"/>
              </a:spcAft>
              <a:buFont typeface="Arial" pitchFamily="34" charset="0"/>
              <a:buNone/>
              <a:defRPr/>
            </a:pPr>
            <a:r>
              <a:rPr lang="ja-JP" altLang="en-US" sz="1000" dirty="0">
                <a:latin typeface="Meiryo UI" pitchFamily="50" charset="-128"/>
                <a:ea typeface="Meiryo UI" pitchFamily="50" charset="-128"/>
                <a:cs typeface="Meiryo UI" pitchFamily="50" charset="-128"/>
              </a:rPr>
              <a:t>提出先</a:t>
            </a:r>
            <a:r>
              <a:rPr lang="en-US" altLang="ja-JP" sz="1000" dirty="0">
                <a:latin typeface="Meiryo UI" pitchFamily="50" charset="-128"/>
                <a:ea typeface="Meiryo UI" pitchFamily="50" charset="-128"/>
                <a:cs typeface="Meiryo UI" pitchFamily="50" charset="-128"/>
              </a:rPr>
              <a:t>	</a:t>
            </a:r>
            <a:r>
              <a:rPr lang="ja-JP" altLang="en-US" sz="1000" dirty="0">
                <a:latin typeface="Meiryo UI" pitchFamily="50" charset="-128"/>
                <a:ea typeface="Meiryo UI" pitchFamily="50" charset="-128"/>
                <a:cs typeface="Meiryo UI" pitchFamily="50" charset="-128"/>
              </a:rPr>
              <a:t>モバイルコンピューティング推進コンソーシアム（</a:t>
            </a:r>
            <a:r>
              <a:rPr lang="en-US" altLang="ja-JP" sz="1000" dirty="0">
                <a:latin typeface="Meiryo UI" pitchFamily="50" charset="-128"/>
                <a:ea typeface="Meiryo UI" pitchFamily="50" charset="-128"/>
                <a:cs typeface="Meiryo UI" pitchFamily="50" charset="-128"/>
              </a:rPr>
              <a:t>MCPC</a:t>
            </a:r>
            <a:r>
              <a:rPr lang="ja-JP" altLang="en-US" sz="1000" dirty="0">
                <a:latin typeface="Meiryo UI" pitchFamily="50" charset="-128"/>
                <a:ea typeface="Meiryo UI" pitchFamily="50" charset="-128"/>
                <a:cs typeface="Meiryo UI" pitchFamily="50" charset="-128"/>
              </a:rPr>
              <a:t>）事務</a:t>
            </a:r>
            <a:br>
              <a:rPr lang="en-US" altLang="ja-JP" sz="1000" dirty="0">
                <a:latin typeface="Meiryo UI" pitchFamily="50" charset="-128"/>
                <a:ea typeface="Meiryo UI" pitchFamily="50" charset="-128"/>
                <a:cs typeface="Meiryo UI" pitchFamily="50" charset="-128"/>
              </a:rPr>
            </a:b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105-0011 </a:t>
            </a:r>
            <a:r>
              <a:rPr lang="ja-JP" altLang="en-US" sz="800" dirty="0">
                <a:latin typeface="Meiryo UI" pitchFamily="50" charset="-128"/>
                <a:ea typeface="Meiryo UI" pitchFamily="50" charset="-128"/>
                <a:cs typeface="Meiryo UI" pitchFamily="50" charset="-128"/>
              </a:rPr>
              <a:t>東京都港区芝公園</a:t>
            </a:r>
            <a:r>
              <a:rPr lang="en-US" altLang="ja-JP" sz="800" dirty="0">
                <a:latin typeface="Meiryo UI" pitchFamily="50" charset="-128"/>
                <a:ea typeface="Meiryo UI" pitchFamily="50" charset="-128"/>
                <a:cs typeface="Meiryo UI" pitchFamily="50" charset="-128"/>
              </a:rPr>
              <a:t>3-5-12</a:t>
            </a:r>
            <a:r>
              <a:rPr lang="ja-JP" altLang="en-US" sz="800" dirty="0">
                <a:latin typeface="Meiryo UI" pitchFamily="50" charset="-128"/>
                <a:ea typeface="Meiryo UI" pitchFamily="50" charset="-128"/>
                <a:cs typeface="Meiryo UI" pitchFamily="50" charset="-128"/>
              </a:rPr>
              <a:t>　長谷川グリーンビル</a:t>
            </a:r>
            <a:r>
              <a:rPr lang="en-US" altLang="ja-JP" sz="800" dirty="0">
                <a:latin typeface="Meiryo UI" pitchFamily="50" charset="-128"/>
                <a:ea typeface="Meiryo UI" pitchFamily="50" charset="-128"/>
                <a:cs typeface="Meiryo UI" pitchFamily="50" charset="-128"/>
              </a:rPr>
              <a:t>2F</a:t>
            </a:r>
            <a:endParaRPr lang="ja-JP" altLang="en-US" sz="800" dirty="0">
              <a:latin typeface="Meiryo UI" pitchFamily="50" charset="-128"/>
              <a:ea typeface="Meiryo UI" pitchFamily="50" charset="-128"/>
              <a:cs typeface="Meiryo UI" pitchFamily="50" charset="-128"/>
            </a:endParaRPr>
          </a:p>
          <a:p>
            <a:pPr marL="627063" indent="-627063" eaLnBrk="1" fontAlgn="auto" hangingPunct="1">
              <a:spcBef>
                <a:spcPct val="20000"/>
              </a:spcBef>
              <a:spcAft>
                <a:spcPts val="0"/>
              </a:spcAft>
              <a:buFont typeface="Arial" pitchFamily="34" charset="0"/>
              <a:buNone/>
              <a:defRPr/>
            </a:pPr>
            <a:r>
              <a:rPr lang="en-US" altLang="ja-JP" sz="800" dirty="0">
                <a:latin typeface="Meiryo UI" pitchFamily="50" charset="-128"/>
                <a:ea typeface="Meiryo UI" pitchFamily="50" charset="-128"/>
                <a:cs typeface="Meiryo UI" pitchFamily="50" charset="-128"/>
              </a:rPr>
              <a:t>	</a:t>
            </a:r>
            <a:r>
              <a:rPr lang="ja-JP" altLang="en-US" sz="800" dirty="0">
                <a:latin typeface="Meiryo UI" pitchFamily="50" charset="-128"/>
                <a:ea typeface="Meiryo UI" pitchFamily="50" charset="-128"/>
                <a:cs typeface="Meiryo UI" pitchFamily="50" charset="-128"/>
              </a:rPr>
              <a:t>（電話）</a:t>
            </a:r>
            <a:r>
              <a:rPr lang="en-US" altLang="ja-JP" sz="800" dirty="0">
                <a:latin typeface="Meiryo UI" pitchFamily="50" charset="-128"/>
                <a:ea typeface="Meiryo UI" pitchFamily="50" charset="-128"/>
                <a:cs typeface="Meiryo UI" pitchFamily="50" charset="-128"/>
              </a:rPr>
              <a:t>03-5401-1935</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FAX</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03-5401-1937</a:t>
            </a:r>
            <a:br>
              <a:rPr lang="en-US" altLang="ja-JP" sz="800" dirty="0">
                <a:latin typeface="Meiryo UI" pitchFamily="50" charset="-128"/>
                <a:ea typeface="Meiryo UI" pitchFamily="50" charset="-128"/>
                <a:cs typeface="Meiryo UI" pitchFamily="50" charset="-128"/>
              </a:rPr>
            </a:b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E-mail</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office@mcpc-jp.org</a:t>
            </a:r>
          </a:p>
          <a:p>
            <a:pPr marL="627063" indent="-627063" eaLnBrk="1" fontAlgn="auto" hangingPunct="1">
              <a:spcBef>
                <a:spcPct val="20000"/>
              </a:spcBef>
              <a:spcAft>
                <a:spcPts val="0"/>
              </a:spcAft>
              <a:buFont typeface="Arial" pitchFamily="34" charset="0"/>
              <a:buNone/>
              <a:defRPr/>
            </a:pPr>
            <a:r>
              <a:rPr lang="ja-JP" altLang="en-US" sz="1000" dirty="0">
                <a:latin typeface="Meiryo UI" pitchFamily="50" charset="-128"/>
                <a:ea typeface="Meiryo UI" pitchFamily="50" charset="-128"/>
                <a:cs typeface="Meiryo UI" pitchFamily="50" charset="-128"/>
              </a:rPr>
              <a:t>締め切り	</a:t>
            </a:r>
            <a:r>
              <a:rPr lang="en-US" altLang="ja-JP" sz="1200" b="1" dirty="0">
                <a:solidFill>
                  <a:srgbClr val="FF0000"/>
                </a:solidFill>
                <a:latin typeface="Meiryo UI" pitchFamily="50" charset="-128"/>
                <a:ea typeface="Meiryo UI" pitchFamily="50" charset="-128"/>
                <a:cs typeface="Meiryo UI" pitchFamily="50" charset="-128"/>
              </a:rPr>
              <a:t>2025</a:t>
            </a:r>
            <a:r>
              <a:rPr lang="ja-JP" altLang="en-US" sz="1200" b="1" dirty="0">
                <a:solidFill>
                  <a:srgbClr val="FF0000"/>
                </a:solidFill>
                <a:latin typeface="Meiryo UI" pitchFamily="50" charset="-128"/>
                <a:ea typeface="Meiryo UI" pitchFamily="50" charset="-128"/>
                <a:cs typeface="Meiryo UI" pitchFamily="50" charset="-128"/>
              </a:rPr>
              <a:t>年</a:t>
            </a:r>
            <a:r>
              <a:rPr lang="en-US" altLang="ja-JP" sz="1200" b="1" dirty="0">
                <a:solidFill>
                  <a:srgbClr val="FF0000"/>
                </a:solidFill>
                <a:latin typeface="Meiryo UI" pitchFamily="50" charset="-128"/>
                <a:ea typeface="Meiryo UI" pitchFamily="50" charset="-128"/>
                <a:cs typeface="Meiryo UI" pitchFamily="50" charset="-128"/>
              </a:rPr>
              <a:t>8</a:t>
            </a:r>
            <a:r>
              <a:rPr lang="ja-JP" altLang="en-US" sz="1200" b="1" dirty="0">
                <a:solidFill>
                  <a:srgbClr val="FF0000"/>
                </a:solidFill>
                <a:latin typeface="Meiryo UI" pitchFamily="50" charset="-128"/>
                <a:ea typeface="Meiryo UI" pitchFamily="50" charset="-128"/>
                <a:cs typeface="Meiryo UI" pitchFamily="50" charset="-128"/>
              </a:rPr>
              <a:t>月</a:t>
            </a:r>
            <a:r>
              <a:rPr lang="en-US" altLang="ja-JP" sz="1200" b="1" dirty="0">
                <a:solidFill>
                  <a:srgbClr val="FF0000"/>
                </a:solidFill>
                <a:latin typeface="Meiryo UI" pitchFamily="50" charset="-128"/>
                <a:ea typeface="Meiryo UI" pitchFamily="50" charset="-128"/>
                <a:cs typeface="Meiryo UI" pitchFamily="50" charset="-128"/>
              </a:rPr>
              <a:t>31</a:t>
            </a:r>
            <a:r>
              <a:rPr lang="ja-JP" altLang="en-US" sz="1200" b="1" dirty="0">
                <a:solidFill>
                  <a:srgbClr val="FF0000"/>
                </a:solidFill>
                <a:latin typeface="Meiryo UI" pitchFamily="50" charset="-128"/>
                <a:ea typeface="Meiryo UI" pitchFamily="50" charset="-128"/>
                <a:cs typeface="Meiryo UI" pitchFamily="50" charset="-128"/>
              </a:rPr>
              <a:t>日（日）必着</a:t>
            </a:r>
            <a:endParaRPr lang="en-US" altLang="ja-JP" sz="1200" b="1" dirty="0">
              <a:solidFill>
                <a:srgbClr val="FF0000"/>
              </a:solidFill>
              <a:latin typeface="Meiryo UI" pitchFamily="50" charset="-128"/>
              <a:ea typeface="Meiryo UI" pitchFamily="50" charset="-128"/>
              <a:cs typeface="Meiryo UI" pitchFamily="50" charset="-128"/>
            </a:endParaRPr>
          </a:p>
        </p:txBody>
      </p:sp>
      <p:sp>
        <p:nvSpPr>
          <p:cNvPr id="12" name="正方形/長方形 11"/>
          <p:cNvSpPr/>
          <p:nvPr/>
        </p:nvSpPr>
        <p:spPr>
          <a:xfrm>
            <a:off x="196850" y="4679950"/>
            <a:ext cx="5905500" cy="1368425"/>
          </a:xfrm>
          <a:prstGeom prst="rect">
            <a:avLst/>
          </a:prstGeom>
        </p:spPr>
        <p:txBody>
          <a:bodyPr/>
          <a:lstStyle/>
          <a:p>
            <a:pPr eaLnBrk="1" fontAlgn="auto" hangingPunct="1">
              <a:spcBef>
                <a:spcPct val="20000"/>
              </a:spcBef>
              <a:spcAft>
                <a:spcPts val="0"/>
              </a:spcAft>
              <a:defRPr/>
            </a:pPr>
            <a:r>
              <a:rPr lang="ja-JP" altLang="en-US" sz="1000" b="1" u="sng" dirty="0">
                <a:latin typeface="Meiryo UI" pitchFamily="50" charset="-128"/>
                <a:ea typeface="Meiryo UI" pitchFamily="50" charset="-128"/>
                <a:cs typeface="Meiryo UI" pitchFamily="50" charset="-128"/>
              </a:rPr>
              <a:t>応募に際してご承知頂きたいこと</a:t>
            </a:r>
            <a:endParaRPr lang="en-US" altLang="ja-JP" sz="1000" b="1" u="sng"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審査段階で、追加資料のご提出をお願いすることやヒアリングへのご協力をお願いする場合があります。</a:t>
            </a:r>
            <a:endParaRPr lang="en-US" altLang="ja-JP" sz="950"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受賞者には</a:t>
            </a:r>
            <a:r>
              <a:rPr lang="en-US" altLang="ja-JP" sz="950" dirty="0">
                <a:latin typeface="Meiryo UI" pitchFamily="50" charset="-128"/>
                <a:ea typeface="Meiryo UI" pitchFamily="50" charset="-128"/>
                <a:cs typeface="Meiryo UI" pitchFamily="50" charset="-128"/>
              </a:rPr>
              <a:t>10</a:t>
            </a:r>
            <a:r>
              <a:rPr lang="ja-JP" altLang="en-US" sz="950" dirty="0">
                <a:latin typeface="Meiryo UI" pitchFamily="50" charset="-128"/>
                <a:ea typeface="Meiryo UI" pitchFamily="50" charset="-128"/>
                <a:cs typeface="Meiryo UI" pitchFamily="50" charset="-128"/>
              </a:rPr>
              <a:t>月上旬頃事務局よりご連絡します。「テクノロジー賞」「ビジネス賞」「パブリック賞」「中小企業賞」受賞者には、</a:t>
            </a:r>
            <a:r>
              <a:rPr lang="en-US" altLang="ja-JP" sz="950" dirty="0">
                <a:latin typeface="Meiryo UI" pitchFamily="50" charset="-128"/>
                <a:ea typeface="Meiryo UI" pitchFamily="50" charset="-128"/>
                <a:cs typeface="Meiryo UI" pitchFamily="50" charset="-128"/>
              </a:rPr>
              <a:t>10</a:t>
            </a:r>
            <a:r>
              <a:rPr lang="ja-JP" altLang="en-US" sz="950" dirty="0">
                <a:latin typeface="Meiryo UI" pitchFamily="50" charset="-128"/>
                <a:ea typeface="Meiryo UI" pitchFamily="50" charset="-128"/>
                <a:cs typeface="Meiryo UI" pitchFamily="50" charset="-128"/>
              </a:rPr>
              <a:t>月</a:t>
            </a:r>
            <a:r>
              <a:rPr lang="en-US" altLang="ja-JP" sz="950" dirty="0">
                <a:latin typeface="Meiryo UI" pitchFamily="50" charset="-128"/>
                <a:ea typeface="Meiryo UI" pitchFamily="50" charset="-128"/>
                <a:cs typeface="Meiryo UI" pitchFamily="50" charset="-128"/>
              </a:rPr>
              <a:t>24</a:t>
            </a:r>
            <a:r>
              <a:rPr lang="ja-JP" altLang="en-US" sz="950" dirty="0">
                <a:latin typeface="Meiryo UI" pitchFamily="50" charset="-128"/>
                <a:ea typeface="Meiryo UI" pitchFamily="50" charset="-128"/>
                <a:cs typeface="Meiryo UI" pitchFamily="50" charset="-128"/>
              </a:rPr>
              <a:t>日の二次審査会にて、プレゼンテーション形式での内容紹介をお願いします。その審査結果にて、グランプリ・総務大臣賞が決定されます。</a:t>
            </a:r>
            <a:endParaRPr lang="en-US" altLang="ja-JP" sz="950"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en-US" altLang="ja-JP" sz="950" dirty="0">
                <a:latin typeface="Meiryo UI" pitchFamily="50" charset="-128"/>
                <a:ea typeface="Meiryo UI" pitchFamily="50" charset="-128"/>
                <a:cs typeface="Meiryo UI" pitchFamily="50" charset="-128"/>
              </a:rPr>
              <a:t>11</a:t>
            </a:r>
            <a:r>
              <a:rPr lang="ja-JP" altLang="en-US" sz="950" dirty="0">
                <a:latin typeface="Meiryo UI" pitchFamily="50" charset="-128"/>
                <a:ea typeface="Meiryo UI" pitchFamily="50" charset="-128"/>
                <a:cs typeface="Meiryo UI" pitchFamily="50" charset="-128"/>
              </a:rPr>
              <a:t>月</a:t>
            </a:r>
            <a:r>
              <a:rPr lang="en-US" altLang="ja-JP" sz="950" dirty="0">
                <a:latin typeface="Meiryo UI" pitchFamily="50" charset="-128"/>
                <a:ea typeface="Meiryo UI" pitchFamily="50" charset="-128"/>
                <a:cs typeface="Meiryo UI" pitchFamily="50" charset="-128"/>
              </a:rPr>
              <a:t>26</a:t>
            </a:r>
            <a:r>
              <a:rPr lang="ja-JP" altLang="en-US" sz="950" dirty="0">
                <a:latin typeface="Meiryo UI" pitchFamily="50" charset="-128"/>
                <a:ea typeface="Meiryo UI" pitchFamily="50" charset="-128"/>
                <a:cs typeface="Meiryo UI" pitchFamily="50" charset="-128"/>
              </a:rPr>
              <a:t>日開催の表彰式に代表の方の出席をお願いします。</a:t>
            </a:r>
            <a:endParaRPr lang="en-US" altLang="ja-JP" sz="950"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応募されたモバイルシステムの事例は、</a:t>
            </a:r>
            <a:r>
              <a:rPr lang="en-US" altLang="ja-JP" sz="950" dirty="0">
                <a:latin typeface="Meiryo UI" pitchFamily="50" charset="-128"/>
                <a:ea typeface="Meiryo UI" pitchFamily="50" charset="-128"/>
                <a:cs typeface="Meiryo UI" pitchFamily="50" charset="-128"/>
              </a:rPr>
              <a:t>MCPC</a:t>
            </a:r>
            <a:r>
              <a:rPr lang="ja-JP" altLang="en-US" sz="950" dirty="0">
                <a:latin typeface="Meiryo UI" pitchFamily="50" charset="-128"/>
                <a:ea typeface="Meiryo UI" pitchFamily="50" charset="-128"/>
                <a:cs typeface="Meiryo UI" pitchFamily="50" charset="-128"/>
              </a:rPr>
              <a:t>が作成する事例集等に掲載することがあります。</a:t>
            </a:r>
            <a:endParaRPr lang="en-US" altLang="ja-JP" sz="950"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受賞者には、</a:t>
            </a:r>
            <a:r>
              <a:rPr lang="en-US" altLang="ja-JP" sz="950" dirty="0">
                <a:latin typeface="Meiryo UI" pitchFamily="50" charset="-128"/>
                <a:ea typeface="Meiryo UI" pitchFamily="50" charset="-128"/>
                <a:cs typeface="Meiryo UI" pitchFamily="50" charset="-128"/>
              </a:rPr>
              <a:t>MCPC</a:t>
            </a:r>
            <a:r>
              <a:rPr lang="ja-JP" altLang="en-US" sz="950" dirty="0">
                <a:latin typeface="Meiryo UI" pitchFamily="50" charset="-128"/>
                <a:ea typeface="Meiryo UI" pitchFamily="50" charset="-128"/>
                <a:cs typeface="Meiryo UI" pitchFamily="50" charset="-128"/>
              </a:rPr>
              <a:t>または関係団体主催のセミナー・イベント等での講演をお願いすることがあります。</a:t>
            </a:r>
          </a:p>
        </p:txBody>
      </p:sp>
      <p:sp>
        <p:nvSpPr>
          <p:cNvPr id="14" name="正方形/長方形 13"/>
          <p:cNvSpPr/>
          <p:nvPr/>
        </p:nvSpPr>
        <p:spPr>
          <a:xfrm>
            <a:off x="5967413" y="4575175"/>
            <a:ext cx="3068637" cy="1144588"/>
          </a:xfrm>
          <a:prstGeom prst="rect">
            <a:avLst/>
          </a:prstGeom>
        </p:spPr>
        <p:txBody>
          <a:bodyPr/>
          <a:lstStyle/>
          <a:p>
            <a:pPr eaLnBrk="1" fontAlgn="auto" hangingPunct="1">
              <a:spcBef>
                <a:spcPct val="20000"/>
              </a:spcBef>
              <a:spcAft>
                <a:spcPts val="0"/>
              </a:spcAft>
              <a:defRPr/>
            </a:pPr>
            <a:r>
              <a:rPr lang="ja-JP" altLang="en-US" sz="1000" b="1" u="sng" dirty="0">
                <a:latin typeface="Meiryo UI" pitchFamily="50" charset="-128"/>
                <a:ea typeface="Meiryo UI" pitchFamily="50" charset="-128"/>
                <a:cs typeface="Meiryo UI" pitchFamily="50" charset="-128"/>
              </a:rPr>
              <a:t>情報の取り扱いについて</a:t>
            </a:r>
            <a:endParaRPr lang="en-US" altLang="ja-JP" sz="1000" b="1" u="sng"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エントリーシート記載の個人情報は、審査において必要な連絡、確認、入賞通知等に限定して使用します。</a:t>
            </a: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エントリーシート記載の業務やシステムに関連する情報は、審査に限定して使用します。ただし、既に公知である情報を除きます。</a:t>
            </a:r>
            <a:endParaRPr lang="en-US" altLang="ja-JP" sz="950" dirty="0">
              <a:latin typeface="Meiryo UI" pitchFamily="50" charset="-128"/>
              <a:ea typeface="Meiryo UI" pitchFamily="50" charset="-128"/>
              <a:cs typeface="Meiryo UI" pitchFamily="50" charset="-128"/>
            </a:endParaRPr>
          </a:p>
        </p:txBody>
      </p:sp>
      <p:sp>
        <p:nvSpPr>
          <p:cNvPr id="7180"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BB69464E-FFBB-4F4A-A793-143A7A9DB397}" type="slidenum">
              <a:rPr lang="ja-JP" altLang="en-US" sz="1200" smtClean="0">
                <a:solidFill>
                  <a:srgbClr val="92D050"/>
                </a:solidFill>
              </a:rPr>
              <a:pPr>
                <a:spcBef>
                  <a:spcPct val="0"/>
                </a:spcBef>
                <a:buFontTx/>
                <a:buNone/>
              </a:pPr>
              <a:t>1</a:t>
            </a:fld>
            <a:endParaRPr lang="ja-JP" altLang="en-US" sz="1200">
              <a:solidFill>
                <a:srgbClr val="92D050"/>
              </a:solidFill>
            </a:endParaRPr>
          </a:p>
        </p:txBody>
      </p:sp>
    </p:spTree>
    <p:extLst>
      <p:ext uri="{BB962C8B-B14F-4D97-AF65-F5344CB8AC3E}">
        <p14:creationId xmlns:p14="http://schemas.microsoft.com/office/powerpoint/2010/main" val="370192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⑥</a:t>
            </a:r>
          </a:p>
        </p:txBody>
      </p:sp>
      <p:sp>
        <p:nvSpPr>
          <p:cNvPr id="17481" name="テキスト ボックス 21"/>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
        <p:nvSpPr>
          <p:cNvPr id="17483" name="スライド番号プレースホルダー 2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38E3AECC-6B56-49F6-A816-C9E3923E70AB}" type="slidenum">
              <a:rPr lang="ja-JP" altLang="en-US" sz="1200" smtClean="0">
                <a:solidFill>
                  <a:srgbClr val="92D050"/>
                </a:solidFill>
              </a:rPr>
              <a:pPr>
                <a:spcBef>
                  <a:spcPct val="0"/>
                </a:spcBef>
                <a:buFontTx/>
                <a:buNone/>
              </a:pPr>
              <a:t>10</a:t>
            </a:fld>
            <a:endParaRPr lang="ja-JP" altLang="en-US" sz="1200">
              <a:solidFill>
                <a:srgbClr val="92D050"/>
              </a:solidFill>
            </a:endParaRPr>
          </a:p>
        </p:txBody>
      </p:sp>
      <p:sp>
        <p:nvSpPr>
          <p:cNvPr id="22" name="タイトル 1">
            <a:extLst>
              <a:ext uri="{FF2B5EF4-FFF2-40B4-BE49-F238E27FC236}">
                <a16:creationId xmlns:a16="http://schemas.microsoft.com/office/drawing/2014/main" id="{A9FA12E1-6BF0-4D62-92AE-40CDA18951DC}"/>
              </a:ext>
            </a:extLst>
          </p:cNvPr>
          <p:cNvSpPr>
            <a:spLocks noGrp="1"/>
          </p:cNvSpPr>
          <p:nvPr>
            <p:ph type="title"/>
          </p:nvPr>
        </p:nvSpPr>
        <p:spPr>
          <a:xfrm>
            <a:off x="250825" y="549275"/>
            <a:ext cx="8642350" cy="719138"/>
          </a:xfrm>
        </p:spPr>
        <p:txBody>
          <a:bodyPr rtlCol="0"/>
          <a:lstStyle/>
          <a:p>
            <a:pPr eaLnBrk="1" fontAlgn="auto" hangingPunct="1">
              <a:spcAft>
                <a:spcPts val="0"/>
              </a:spcAft>
              <a:defRPr/>
            </a:pPr>
            <a:r>
              <a:rPr lang="ja-JP" altLang="en-US" dirty="0">
                <a:solidFill>
                  <a:schemeClr val="tx1"/>
                </a:solidFill>
              </a:rPr>
              <a:t>経営課題、社会課題、取り組みの必要性</a:t>
            </a:r>
            <a:endParaRPr lang="ja-JP" altLang="en-US" sz="1400" dirty="0">
              <a:solidFill>
                <a:schemeClr val="bg1">
                  <a:lumMod val="75000"/>
                </a:schemeClr>
              </a:solidFill>
            </a:endParaRPr>
          </a:p>
        </p:txBody>
      </p:sp>
      <p:sp>
        <p:nvSpPr>
          <p:cNvPr id="23" name="コンテンツ プレースホルダー 3">
            <a:extLst>
              <a:ext uri="{FF2B5EF4-FFF2-40B4-BE49-F238E27FC236}">
                <a16:creationId xmlns:a16="http://schemas.microsoft.com/office/drawing/2014/main" id="{745AE2C1-78FB-4A91-8712-9BBAF313A54B}"/>
              </a:ext>
            </a:extLst>
          </p:cNvPr>
          <p:cNvSpPr>
            <a:spLocks noGrp="1"/>
          </p:cNvSpPr>
          <p:nvPr>
            <p:ph idx="1"/>
          </p:nvPr>
        </p:nvSpPr>
        <p:spPr>
          <a:xfrm>
            <a:off x="246063" y="1628775"/>
            <a:ext cx="8642350" cy="5040313"/>
          </a:xfrm>
        </p:spPr>
        <p:txBody>
          <a:bodyPr/>
          <a:lstStyle/>
          <a:p>
            <a:pPr eaLnBrk="1" hangingPunct="1"/>
            <a:r>
              <a:rPr lang="ja-JP" altLang="en-US" sz="1400" dirty="0"/>
              <a:t>どのような経営課題、社会課題があったか</a:t>
            </a:r>
            <a:endParaRPr lang="en-US" altLang="ja-JP" sz="1400" dirty="0"/>
          </a:p>
          <a:p>
            <a:pPr eaLnBrk="1" hangingPunct="1"/>
            <a:r>
              <a:rPr lang="ja-JP" altLang="en-US" sz="1400" dirty="0"/>
              <a:t>応募システムの導入に至る背景や、取り組みの必要性は何か</a:t>
            </a:r>
          </a:p>
        </p:txBody>
      </p:sp>
    </p:spTree>
    <p:extLst>
      <p:ext uri="{BB962C8B-B14F-4D97-AF65-F5344CB8AC3E}">
        <p14:creationId xmlns:p14="http://schemas.microsoft.com/office/powerpoint/2010/main" val="2399615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0825" y="549274"/>
            <a:ext cx="8642350" cy="1106638"/>
          </a:xfrm>
        </p:spPr>
        <p:txBody>
          <a:bodyPr rtlCol="0" anchor="t" anchorCtr="0"/>
          <a:lstStyle/>
          <a:p>
            <a:pPr eaLnBrk="1" fontAlgn="auto" hangingPunct="1">
              <a:spcAft>
                <a:spcPts val="0"/>
              </a:spcAft>
              <a:defRPr/>
            </a:pPr>
            <a:r>
              <a:rPr lang="ja-JP" altLang="en-US" dirty="0">
                <a:solidFill>
                  <a:schemeClr val="tx1"/>
                </a:solidFill>
              </a:rPr>
              <a:t>技術</a:t>
            </a:r>
            <a:br>
              <a:rPr lang="en-US" altLang="ja-JP" dirty="0"/>
            </a:br>
            <a:r>
              <a:rPr lang="ja-JP" altLang="en-US" sz="1400" dirty="0"/>
              <a:t>最先端技術へのチャレンジ・先進性／独創的な工夫</a:t>
            </a:r>
            <a:br>
              <a:rPr lang="en-US" altLang="ja-JP" sz="1400" dirty="0"/>
            </a:br>
            <a:r>
              <a:rPr lang="ja-JP" altLang="en-US" sz="1400" dirty="0"/>
              <a:t>既存技術の活用、組合せによる新たな価値の創出</a:t>
            </a:r>
            <a:endParaRPr lang="ja-JP" altLang="en-US" sz="2400" dirty="0">
              <a:solidFill>
                <a:schemeClr val="bg1">
                  <a:lumMod val="75000"/>
                </a:schemeClr>
              </a:solidFill>
            </a:endParaRPr>
          </a:p>
        </p:txBody>
      </p:sp>
      <p:sp>
        <p:nvSpPr>
          <p:cNvPr id="20483"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B80FD0E-C12C-49CE-A861-984EA801A087}" type="slidenum">
              <a:rPr kumimoji="1" lang="ja-JP" altLang="en-US" sz="1200" b="0" i="0" u="none" strike="noStrike" kern="1200" cap="none" spc="0" normalizeH="0" baseline="0" noProof="0" smtClean="0">
                <a:ln>
                  <a:noFill/>
                </a:ln>
                <a:solidFill>
                  <a:srgbClr val="92D050"/>
                </a:solidFill>
                <a:effectLst/>
                <a:uLnTx/>
                <a:uFillTx/>
                <a:latin typeface="Meiryo UI" panose="020B0604030504040204" pitchFamily="50" charset="-128"/>
                <a:ea typeface="Meiryo UI" panose="020B0604030504040204" pitchFamily="50" charset="-128"/>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1" lang="ja-JP" altLang="en-US" sz="1200" b="0" i="0" u="none" strike="noStrike" kern="1200" cap="none" spc="0" normalizeH="0" baseline="0" noProof="0">
              <a:ln>
                <a:noFill/>
              </a:ln>
              <a:solidFill>
                <a:srgbClr val="92D050"/>
              </a:solidFill>
              <a:effectLst/>
              <a:uLnTx/>
              <a:uFillTx/>
              <a:latin typeface="Meiryo UI" panose="020B0604030504040204" pitchFamily="50" charset="-128"/>
              <a:ea typeface="Meiryo UI" panose="020B0604030504040204" pitchFamily="50" charset="-128"/>
            </a:endParaRPr>
          </a:p>
        </p:txBody>
      </p:sp>
      <p:sp>
        <p:nvSpPr>
          <p:cNvPr id="20484" name="コンテンツ プレースホルダー 3"/>
          <p:cNvSpPr>
            <a:spLocks noGrp="1"/>
          </p:cNvSpPr>
          <p:nvPr>
            <p:ph idx="1"/>
          </p:nvPr>
        </p:nvSpPr>
        <p:spPr>
          <a:xfrm>
            <a:off x="246063" y="1655912"/>
            <a:ext cx="8642350" cy="5013176"/>
          </a:xfrm>
        </p:spPr>
        <p:txBody>
          <a:bodyPr/>
          <a:lstStyle/>
          <a:p>
            <a:pPr eaLnBrk="1" hangingPunct="1"/>
            <a:r>
              <a:rPr lang="ja-JP" altLang="en-US" sz="1400" dirty="0"/>
              <a:t>最先端技術へのチャレンジ・先進性、または、独創的な工夫</a:t>
            </a:r>
            <a:endParaRPr lang="en-US" altLang="ja-JP" sz="1400" dirty="0"/>
          </a:p>
          <a:p>
            <a:pPr eaLnBrk="1" hangingPunct="1"/>
            <a:r>
              <a:rPr lang="ja-JP" altLang="en-US" sz="1400" dirty="0"/>
              <a:t>使用した先進的な要素技術（</a:t>
            </a:r>
            <a:r>
              <a:rPr lang="en-US" altLang="ja-JP" sz="1400" dirty="0"/>
              <a:t>IoT, AI, Robot</a:t>
            </a:r>
            <a:r>
              <a:rPr lang="ja-JP" altLang="en-US" sz="1400" dirty="0"/>
              <a:t>等）</a:t>
            </a:r>
            <a:endParaRPr lang="en-US" altLang="ja-JP" sz="1400" dirty="0"/>
          </a:p>
          <a:p>
            <a:pPr eaLnBrk="1" hangingPunct="1"/>
            <a:r>
              <a:rPr lang="ja-JP" altLang="en-US" sz="1400" dirty="0"/>
              <a:t>既存技術の活用、組合せ等</a:t>
            </a:r>
          </a:p>
        </p:txBody>
      </p:sp>
      <p:sp>
        <p:nvSpPr>
          <p:cNvPr id="5" name="正方形/長方形 4"/>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rPr>
              <a:t>Ａ</a:t>
            </a:r>
          </a:p>
        </p:txBody>
      </p:sp>
      <p:sp>
        <p:nvSpPr>
          <p:cNvPr id="20486" name="テキスト ボックス 5"/>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アピールポイント</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eaLnBrk="1" fontAlgn="auto" hangingPunct="1">
              <a:spcAft>
                <a:spcPts val="0"/>
              </a:spcAft>
              <a:defRPr/>
            </a:pPr>
            <a:r>
              <a:rPr lang="ja-JP" altLang="en-US" dirty="0">
                <a:solidFill>
                  <a:schemeClr val="tx1"/>
                </a:solidFill>
              </a:rPr>
              <a:t>提供価値</a:t>
            </a:r>
            <a:br>
              <a:rPr lang="en-US" altLang="ja-JP" dirty="0"/>
            </a:br>
            <a:r>
              <a:rPr lang="ja-JP" altLang="en-US" sz="1400" dirty="0"/>
              <a:t>人々の「暮らし」をかえた（かえる）／会社の「シゴト」をかえた（かえる）</a:t>
            </a:r>
            <a:endParaRPr lang="ja-JP" altLang="en-US" sz="1400" dirty="0">
              <a:solidFill>
                <a:schemeClr val="bg1">
                  <a:lumMod val="75000"/>
                </a:schemeClr>
              </a:solidFill>
            </a:endParaRPr>
          </a:p>
        </p:txBody>
      </p:sp>
      <p:sp>
        <p:nvSpPr>
          <p:cNvPr id="21507"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B38A33AE-3205-4FD0-A797-6B715DCEBE48}" type="slidenum">
              <a:rPr lang="ja-JP" altLang="en-US" sz="1200" smtClean="0">
                <a:solidFill>
                  <a:srgbClr val="92D050"/>
                </a:solidFill>
              </a:rPr>
              <a:pPr>
                <a:spcBef>
                  <a:spcPct val="0"/>
                </a:spcBef>
                <a:buFontTx/>
                <a:buNone/>
              </a:pPr>
              <a:t>12</a:t>
            </a:fld>
            <a:endParaRPr lang="ja-JP" altLang="en-US" sz="1200">
              <a:solidFill>
                <a:srgbClr val="92D050"/>
              </a:solidFill>
            </a:endParaRPr>
          </a:p>
        </p:txBody>
      </p:sp>
      <p:sp>
        <p:nvSpPr>
          <p:cNvPr id="21508" name="コンテンツ プレースホルダー 3"/>
          <p:cNvSpPr>
            <a:spLocks noGrp="1"/>
          </p:cNvSpPr>
          <p:nvPr>
            <p:ph idx="1"/>
          </p:nvPr>
        </p:nvSpPr>
        <p:spPr>
          <a:xfrm>
            <a:off x="246063" y="1628775"/>
            <a:ext cx="8642350" cy="5040313"/>
          </a:xfrm>
        </p:spPr>
        <p:txBody>
          <a:bodyPr/>
          <a:lstStyle/>
          <a:p>
            <a:pPr eaLnBrk="1" hangingPunct="1"/>
            <a:r>
              <a:rPr lang="ja-JP" altLang="en-US" sz="1400" dirty="0"/>
              <a:t>応募システムは、人々の「暮らし」をどのようにかえた（かえる）のか</a:t>
            </a:r>
            <a:endParaRPr lang="en-US" altLang="ja-JP" sz="1400" dirty="0"/>
          </a:p>
          <a:p>
            <a:pPr eaLnBrk="1" hangingPunct="1"/>
            <a:r>
              <a:rPr lang="ja-JP" altLang="en-US" sz="1400" dirty="0"/>
              <a:t>応募システムは、会社の「シゴト」をどのようにかえた（かえる）のか</a:t>
            </a:r>
            <a:endParaRPr lang="en-US" altLang="ja-JP" sz="1400" dirty="0"/>
          </a:p>
          <a:p>
            <a:pPr eaLnBrk="1" hangingPunct="1"/>
            <a:r>
              <a:rPr lang="ja-JP" altLang="en-US" sz="1400" dirty="0"/>
              <a:t>応募システムによって、貴社がお客様に提供できるようになった新しいユーザー・エクスペリエンスや価値は何か</a:t>
            </a:r>
            <a:endParaRPr lang="en-US" altLang="ja-JP" sz="1400" dirty="0"/>
          </a:p>
          <a:p>
            <a:pPr eaLnBrk="1" hangingPunct="1"/>
            <a:r>
              <a:rPr lang="ja-JP" altLang="en-US" sz="1400" dirty="0"/>
              <a:t>応募システムが、より良い社会の実現、公共、環境問題などに貢献した（できる）こと</a:t>
            </a:r>
          </a:p>
        </p:txBody>
      </p:sp>
      <p:sp>
        <p:nvSpPr>
          <p:cNvPr id="5" name="正方形/長方形 4"/>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en-US" altLang="ja-JP" sz="2800" b="1" dirty="0">
                <a:solidFill>
                  <a:schemeClr val="bg1"/>
                </a:solidFill>
                <a:latin typeface="Meiryo UI" pitchFamily="50" charset="-128"/>
                <a:ea typeface="Meiryo UI" pitchFamily="50" charset="-128"/>
                <a:cs typeface="Meiryo UI" pitchFamily="50" charset="-128"/>
              </a:rPr>
              <a:t>B</a:t>
            </a:r>
            <a:endParaRPr lang="ja-JP" altLang="en-US" sz="2800" b="1" dirty="0">
              <a:solidFill>
                <a:schemeClr val="bg1"/>
              </a:solidFill>
              <a:latin typeface="Meiryo UI" pitchFamily="50" charset="-128"/>
              <a:ea typeface="Meiryo UI" pitchFamily="50" charset="-128"/>
              <a:cs typeface="Meiryo UI" pitchFamily="50" charset="-128"/>
            </a:endParaRPr>
          </a:p>
        </p:txBody>
      </p:sp>
      <p:sp>
        <p:nvSpPr>
          <p:cNvPr id="21510" name="テキスト ボックス 6"/>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1000"/>
              <a:t>アピールポイント</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eaLnBrk="1" fontAlgn="auto" hangingPunct="1">
              <a:spcAft>
                <a:spcPts val="0"/>
              </a:spcAft>
              <a:defRPr/>
            </a:pPr>
            <a:r>
              <a:rPr lang="ja-JP" altLang="en-US" dirty="0">
                <a:solidFill>
                  <a:schemeClr val="tx1"/>
                </a:solidFill>
              </a:rPr>
              <a:t>事業性</a:t>
            </a:r>
            <a:br>
              <a:rPr lang="en-US" altLang="ja-JP" dirty="0"/>
            </a:br>
            <a:r>
              <a:rPr lang="ja-JP" altLang="en-US" sz="1400" dirty="0"/>
              <a:t>応募システムの導入効果</a:t>
            </a:r>
          </a:p>
        </p:txBody>
      </p:sp>
      <p:sp>
        <p:nvSpPr>
          <p:cNvPr id="101" name="正方形/長方形 100"/>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en-US" altLang="ja-JP" sz="2800" b="1" dirty="0">
                <a:solidFill>
                  <a:schemeClr val="bg1"/>
                </a:solidFill>
                <a:latin typeface="Meiryo UI" pitchFamily="50" charset="-128"/>
                <a:ea typeface="Meiryo UI" pitchFamily="50" charset="-128"/>
                <a:cs typeface="Meiryo UI" pitchFamily="50" charset="-128"/>
              </a:rPr>
              <a:t>C</a:t>
            </a:r>
            <a:endParaRPr lang="ja-JP" altLang="en-US" sz="2800" b="1" dirty="0">
              <a:solidFill>
                <a:schemeClr val="bg1"/>
              </a:solidFill>
              <a:latin typeface="Meiryo UI" pitchFamily="50" charset="-128"/>
              <a:ea typeface="Meiryo UI" pitchFamily="50" charset="-128"/>
              <a:cs typeface="Meiryo UI" pitchFamily="50" charset="-128"/>
            </a:endParaRPr>
          </a:p>
        </p:txBody>
      </p:sp>
      <p:sp>
        <p:nvSpPr>
          <p:cNvPr id="55" name="テキスト ボックス 54"/>
          <p:cNvSpPr txBox="1"/>
          <p:nvPr/>
        </p:nvSpPr>
        <p:spPr>
          <a:xfrm>
            <a:off x="3995936" y="4262669"/>
            <a:ext cx="10795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定性的効果</a:t>
            </a:r>
          </a:p>
        </p:txBody>
      </p:sp>
      <p:sp>
        <p:nvSpPr>
          <p:cNvPr id="22603" name="テキスト ボックス 18"/>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1000"/>
              <a:t>アピールポイント</a:t>
            </a:r>
          </a:p>
        </p:txBody>
      </p:sp>
      <p:sp>
        <p:nvSpPr>
          <p:cNvPr id="22604" name="スライド番号プレースホルダー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F5D73962-5329-4DFB-90FC-047398FE16F5}" type="slidenum">
              <a:rPr lang="ja-JP" altLang="en-US" sz="1200" smtClean="0">
                <a:solidFill>
                  <a:srgbClr val="92D050"/>
                </a:solidFill>
              </a:rPr>
              <a:pPr>
                <a:spcBef>
                  <a:spcPct val="0"/>
                </a:spcBef>
                <a:buFontTx/>
                <a:buNone/>
              </a:pPr>
              <a:t>13</a:t>
            </a:fld>
            <a:endParaRPr lang="ja-JP" altLang="en-US" sz="1200">
              <a:solidFill>
                <a:srgbClr val="92D050"/>
              </a:solidFill>
            </a:endParaRPr>
          </a:p>
        </p:txBody>
      </p:sp>
      <p:graphicFrame>
        <p:nvGraphicFramePr>
          <p:cNvPr id="20" name="表 19"/>
          <p:cNvGraphicFramePr>
            <a:graphicFrameLocks noGrp="1"/>
          </p:cNvGraphicFramePr>
          <p:nvPr>
            <p:extLst>
              <p:ext uri="{D42A27DB-BD31-4B8C-83A1-F6EECF244321}">
                <p14:modId xmlns:p14="http://schemas.microsoft.com/office/powerpoint/2010/main" val="2650758117"/>
              </p:ext>
            </p:extLst>
          </p:nvPr>
        </p:nvGraphicFramePr>
        <p:xfrm>
          <a:off x="893241" y="2634006"/>
          <a:ext cx="7283971" cy="1533971"/>
        </p:xfrm>
        <a:graphic>
          <a:graphicData uri="http://schemas.openxmlformats.org/drawingml/2006/table">
            <a:tbl>
              <a:tblPr firstRow="1" bandRow="1">
                <a:tableStyleId>{F5AB1C69-6EDB-4FF4-983F-18BD219EF322}</a:tableStyleId>
              </a:tblPr>
              <a:tblGrid>
                <a:gridCol w="7283971">
                  <a:extLst>
                    <a:ext uri="{9D8B030D-6E8A-4147-A177-3AD203B41FA5}">
                      <a16:colId xmlns:a16="http://schemas.microsoft.com/office/drawing/2014/main" val="20000"/>
                    </a:ext>
                  </a:extLst>
                </a:gridCol>
              </a:tblGrid>
              <a:tr h="242198">
                <a:tc>
                  <a:txBody>
                    <a:bodyPr/>
                    <a:lstStyle/>
                    <a:p>
                      <a:pPr algn="ctr"/>
                      <a:r>
                        <a:rPr kumimoji="1" lang="ja-JP" altLang="en-US" sz="1200" dirty="0">
                          <a:solidFill>
                            <a:srgbClr val="002060"/>
                          </a:solidFill>
                          <a:latin typeface="Meiryo UI" pitchFamily="50" charset="-128"/>
                          <a:ea typeface="Meiryo UI" pitchFamily="50" charset="-128"/>
                          <a:cs typeface="Meiryo UI" pitchFamily="50" charset="-128"/>
                        </a:rPr>
                        <a:t>システム導入</a:t>
                      </a:r>
                      <a:r>
                        <a:rPr kumimoji="1" lang="ja-JP" altLang="en-US" sz="1200" dirty="0">
                          <a:solidFill>
                            <a:schemeClr val="tx1"/>
                          </a:solidFill>
                          <a:latin typeface="Meiryo UI" pitchFamily="50" charset="-128"/>
                          <a:ea typeface="Meiryo UI" pitchFamily="50" charset="-128"/>
                          <a:cs typeface="Meiryo UI" pitchFamily="50" charset="-128"/>
                        </a:rPr>
                        <a:t>効果</a:t>
                      </a:r>
                    </a:p>
                  </a:txBody>
                  <a:tcPr marL="85820" marR="85820" marT="42816" marB="42816"/>
                </a:tc>
                <a:extLst>
                  <a:ext uri="{0D108BD9-81ED-4DB2-BD59-A6C34878D82A}">
                    <a16:rowId xmlns:a16="http://schemas.microsoft.com/office/drawing/2014/main" val="10000"/>
                  </a:ext>
                </a:extLst>
              </a:tr>
              <a:tr h="1265459">
                <a:tc>
                  <a:txBody>
                    <a:bodyPr/>
                    <a:lstStyle/>
                    <a:p>
                      <a:pPr algn="ctr"/>
                      <a:r>
                        <a:rPr kumimoji="1" lang="ja-JP" altLang="en-US" sz="1100" b="1" dirty="0">
                          <a:solidFill>
                            <a:srgbClr val="002060"/>
                          </a:solidFill>
                          <a:latin typeface="Meiryo UI" pitchFamily="50" charset="-128"/>
                          <a:ea typeface="Meiryo UI" pitchFamily="50" charset="-128"/>
                          <a:cs typeface="Meiryo UI" pitchFamily="50" charset="-128"/>
                        </a:rPr>
                        <a:t>（例）</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r>
                        <a:rPr kumimoji="1" lang="ja-JP" altLang="en-US" sz="1100" b="1" dirty="0">
                          <a:solidFill>
                            <a:srgbClr val="002060"/>
                          </a:solidFill>
                          <a:latin typeface="Meiryo UI" pitchFamily="50" charset="-128"/>
                          <a:ea typeface="Meiryo UI" pitchFamily="50" charset="-128"/>
                          <a:cs typeface="Meiryo UI" pitchFamily="50" charset="-128"/>
                        </a:rPr>
                        <a:t>・費用対効果</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r>
                        <a:rPr kumimoji="1" lang="ja-JP" altLang="en-US" sz="1100" b="1" dirty="0">
                          <a:solidFill>
                            <a:srgbClr val="002060"/>
                          </a:solidFill>
                          <a:latin typeface="Meiryo UI" pitchFamily="50" charset="-128"/>
                          <a:ea typeface="Meiryo UI" pitchFamily="50" charset="-128"/>
                          <a:cs typeface="Meiryo UI" pitchFamily="50" charset="-128"/>
                        </a:rPr>
                        <a:t>・収入額、顧客数</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r>
                        <a:rPr kumimoji="1" lang="ja-JP" altLang="en-US" sz="1100" b="1" dirty="0">
                          <a:solidFill>
                            <a:srgbClr val="002060"/>
                          </a:solidFill>
                          <a:latin typeface="Meiryo UI" pitchFamily="50" charset="-128"/>
                          <a:ea typeface="Meiryo UI" pitchFamily="50" charset="-128"/>
                          <a:cs typeface="Meiryo UI" pitchFamily="50" charset="-128"/>
                        </a:rPr>
                        <a:t>・収益率（</a:t>
                      </a:r>
                      <a:r>
                        <a:rPr kumimoji="1" lang="en-US" altLang="ja-JP" sz="1100" b="1" dirty="0">
                          <a:solidFill>
                            <a:srgbClr val="002060"/>
                          </a:solidFill>
                          <a:latin typeface="Meiryo UI" pitchFamily="50" charset="-128"/>
                          <a:ea typeface="Meiryo UI" pitchFamily="50" charset="-128"/>
                          <a:cs typeface="Meiryo UI" pitchFamily="50" charset="-128"/>
                        </a:rPr>
                        <a:t>ROI</a:t>
                      </a:r>
                      <a:r>
                        <a:rPr kumimoji="1" lang="ja-JP" altLang="en-US" sz="1100" b="1" dirty="0">
                          <a:solidFill>
                            <a:srgbClr val="002060"/>
                          </a:solidFill>
                          <a:latin typeface="Meiryo UI" pitchFamily="50" charset="-128"/>
                          <a:ea typeface="Meiryo UI" pitchFamily="50" charset="-128"/>
                          <a:cs typeface="Meiryo UI" pitchFamily="50" charset="-128"/>
                        </a:rPr>
                        <a:t>）</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r>
                        <a:rPr kumimoji="1" lang="ja-JP" altLang="en-US" sz="1100" b="1" dirty="0">
                          <a:solidFill>
                            <a:srgbClr val="002060"/>
                          </a:solidFill>
                          <a:latin typeface="Meiryo UI" pitchFamily="50" charset="-128"/>
                          <a:ea typeface="Meiryo UI" pitchFamily="50" charset="-128"/>
                          <a:cs typeface="Meiryo UI" pitchFamily="50" charset="-128"/>
                        </a:rPr>
                        <a:t>・コスト削減率、効率化等　・・・等</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endParaRPr kumimoji="1" lang="en-US" altLang="ja-JP" sz="1100" b="1" dirty="0">
                        <a:solidFill>
                          <a:srgbClr val="002060"/>
                        </a:solidFill>
                        <a:latin typeface="Meiryo UI" pitchFamily="50" charset="-128"/>
                        <a:ea typeface="Meiryo UI" pitchFamily="50" charset="-128"/>
                        <a:cs typeface="Meiryo UI" pitchFamily="50" charset="-128"/>
                      </a:endParaRPr>
                    </a:p>
                  </a:txBody>
                  <a:tcPr marL="85820" marR="85820" marT="42816" marB="42816" anchor="ctr"/>
                </a:tc>
                <a:extLst>
                  <a:ext uri="{0D108BD9-81ED-4DB2-BD59-A6C34878D82A}">
                    <a16:rowId xmlns:a16="http://schemas.microsoft.com/office/drawing/2014/main" val="10002"/>
                  </a:ext>
                </a:extLst>
              </a:tr>
            </a:tbl>
          </a:graphicData>
        </a:graphic>
      </p:graphicFrame>
      <p:sp>
        <p:nvSpPr>
          <p:cNvPr id="21" name="テキスト ボックス 20"/>
          <p:cNvSpPr txBox="1"/>
          <p:nvPr/>
        </p:nvSpPr>
        <p:spPr>
          <a:xfrm>
            <a:off x="3995936" y="2131639"/>
            <a:ext cx="10795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定量的効果</a:t>
            </a:r>
          </a:p>
        </p:txBody>
      </p:sp>
      <p:graphicFrame>
        <p:nvGraphicFramePr>
          <p:cNvPr id="14" name="表 13"/>
          <p:cNvGraphicFramePr>
            <a:graphicFrameLocks noGrp="1"/>
          </p:cNvGraphicFramePr>
          <p:nvPr>
            <p:extLst>
              <p:ext uri="{D42A27DB-BD31-4B8C-83A1-F6EECF244321}">
                <p14:modId xmlns:p14="http://schemas.microsoft.com/office/powerpoint/2010/main" val="2658736494"/>
              </p:ext>
            </p:extLst>
          </p:nvPr>
        </p:nvGraphicFramePr>
        <p:xfrm>
          <a:off x="893240" y="4779825"/>
          <a:ext cx="7283971" cy="1533971"/>
        </p:xfrm>
        <a:graphic>
          <a:graphicData uri="http://schemas.openxmlformats.org/drawingml/2006/table">
            <a:tbl>
              <a:tblPr firstRow="1" bandRow="1">
                <a:tableStyleId>{F5AB1C69-6EDB-4FF4-983F-18BD219EF322}</a:tableStyleId>
              </a:tblPr>
              <a:tblGrid>
                <a:gridCol w="7283971">
                  <a:extLst>
                    <a:ext uri="{9D8B030D-6E8A-4147-A177-3AD203B41FA5}">
                      <a16:colId xmlns:a16="http://schemas.microsoft.com/office/drawing/2014/main" val="20000"/>
                    </a:ext>
                  </a:extLst>
                </a:gridCol>
              </a:tblGrid>
              <a:tr h="242198">
                <a:tc>
                  <a:txBody>
                    <a:bodyPr/>
                    <a:lstStyle/>
                    <a:p>
                      <a:pPr algn="ctr"/>
                      <a:r>
                        <a:rPr kumimoji="1" lang="ja-JP" altLang="en-US" sz="1200" dirty="0">
                          <a:solidFill>
                            <a:srgbClr val="002060"/>
                          </a:solidFill>
                          <a:latin typeface="Meiryo UI" pitchFamily="50" charset="-128"/>
                          <a:ea typeface="Meiryo UI" pitchFamily="50" charset="-128"/>
                          <a:cs typeface="Meiryo UI" pitchFamily="50" charset="-128"/>
                        </a:rPr>
                        <a:t>システム導入</a:t>
                      </a:r>
                      <a:r>
                        <a:rPr kumimoji="1" lang="ja-JP" altLang="en-US" sz="1200" dirty="0">
                          <a:solidFill>
                            <a:schemeClr val="tx1"/>
                          </a:solidFill>
                          <a:latin typeface="Meiryo UI" pitchFamily="50" charset="-128"/>
                          <a:ea typeface="Meiryo UI" pitchFamily="50" charset="-128"/>
                          <a:cs typeface="Meiryo UI" pitchFamily="50" charset="-128"/>
                        </a:rPr>
                        <a:t>効果</a:t>
                      </a:r>
                    </a:p>
                  </a:txBody>
                  <a:tcPr marL="85820" marR="85820" marT="42816" marB="42816"/>
                </a:tc>
                <a:extLst>
                  <a:ext uri="{0D108BD9-81ED-4DB2-BD59-A6C34878D82A}">
                    <a16:rowId xmlns:a16="http://schemas.microsoft.com/office/drawing/2014/main" val="10000"/>
                  </a:ext>
                </a:extLst>
              </a:tr>
              <a:tr h="1265459">
                <a:tc>
                  <a:txBody>
                    <a:bodyPr/>
                    <a:lstStyle/>
                    <a:p>
                      <a:pPr algn="ctr"/>
                      <a:r>
                        <a:rPr kumimoji="1" lang="ja-JP" altLang="en-US" sz="1100" b="1" dirty="0">
                          <a:solidFill>
                            <a:srgbClr val="002060"/>
                          </a:solidFill>
                          <a:latin typeface="Meiryo UI" pitchFamily="50" charset="-128"/>
                          <a:ea typeface="Meiryo UI" pitchFamily="50" charset="-128"/>
                          <a:cs typeface="Meiryo UI" pitchFamily="50" charset="-128"/>
                        </a:rPr>
                        <a:t>（例）</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r>
                        <a:rPr kumimoji="1" lang="ja-JP" altLang="en-US" sz="1100" b="1" dirty="0">
                          <a:solidFill>
                            <a:srgbClr val="002060"/>
                          </a:solidFill>
                          <a:latin typeface="Meiryo UI" pitchFamily="50" charset="-128"/>
                          <a:ea typeface="Meiryo UI" pitchFamily="50" charset="-128"/>
                          <a:cs typeface="Meiryo UI" pitchFamily="50" charset="-128"/>
                        </a:rPr>
                        <a:t>・アライアンス先がすでに〇〇社になっている</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r>
                        <a:rPr kumimoji="1" lang="ja-JP" altLang="en-US" sz="1100" b="1" dirty="0">
                          <a:solidFill>
                            <a:srgbClr val="002060"/>
                          </a:solidFill>
                          <a:latin typeface="Meiryo UI" pitchFamily="50" charset="-128"/>
                          <a:ea typeface="Meiryo UI" pitchFamily="50" charset="-128"/>
                          <a:cs typeface="Meiryo UI" pitchFamily="50" charset="-128"/>
                        </a:rPr>
                        <a:t>・社内の別の部署との協力体制が実現した（モチベーションアップ）</a:t>
                      </a:r>
                    </a:p>
                    <a:p>
                      <a:pPr algn="ctr"/>
                      <a:r>
                        <a:rPr kumimoji="1" lang="ja-JP" altLang="en-US" sz="1100" b="1" dirty="0">
                          <a:solidFill>
                            <a:srgbClr val="002060"/>
                          </a:solidFill>
                          <a:latin typeface="Meiryo UI" pitchFamily="50" charset="-128"/>
                          <a:ea typeface="Meiryo UI" pitchFamily="50" charset="-128"/>
                          <a:cs typeface="Meiryo UI" pitchFamily="50" charset="-128"/>
                        </a:rPr>
                        <a:t>・データを活かした新規ビジネスプロジェクトが立ち上がった　・・・等</a:t>
                      </a:r>
                      <a:endParaRPr kumimoji="1" lang="en-US" altLang="ja-JP" sz="1100" b="1" dirty="0">
                        <a:solidFill>
                          <a:srgbClr val="002060"/>
                        </a:solidFill>
                        <a:latin typeface="Meiryo UI" pitchFamily="50" charset="-128"/>
                        <a:ea typeface="Meiryo UI" pitchFamily="50" charset="-128"/>
                        <a:cs typeface="Meiryo UI" pitchFamily="50" charset="-128"/>
                      </a:endParaRPr>
                    </a:p>
                  </a:txBody>
                  <a:tcPr marL="85820" marR="85820" marT="42816" marB="42816" anchor="ctr"/>
                </a:tc>
                <a:extLst>
                  <a:ext uri="{0D108BD9-81ED-4DB2-BD59-A6C34878D82A}">
                    <a16:rowId xmlns:a16="http://schemas.microsoft.com/office/drawing/2014/main" val="10002"/>
                  </a:ext>
                </a:extLst>
              </a:tr>
            </a:tbl>
          </a:graphicData>
        </a:graphic>
      </p:graphicFrame>
      <p:sp>
        <p:nvSpPr>
          <p:cNvPr id="12" name="テキスト ボックス 61">
            <a:extLst>
              <a:ext uri="{FF2B5EF4-FFF2-40B4-BE49-F238E27FC236}">
                <a16:creationId xmlns:a16="http://schemas.microsoft.com/office/drawing/2014/main" id="{3CA29D29-2905-419B-B50D-07E6698D1BE2}"/>
              </a:ext>
            </a:extLst>
          </p:cNvPr>
          <p:cNvSpPr txBox="1">
            <a:spLocks noChangeArrowheads="1"/>
          </p:cNvSpPr>
          <p:nvPr/>
        </p:nvSpPr>
        <p:spPr bwMode="auto">
          <a:xfrm>
            <a:off x="893240" y="1492225"/>
            <a:ext cx="7207151"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400" dirty="0"/>
              <a:t>応募システムの導入効果を定量的観点、定性的観点それぞれご記入ください。</a:t>
            </a:r>
            <a:endParaRPr lang="en-US" altLang="ja-JP" sz="1400" dirty="0"/>
          </a:p>
          <a:p>
            <a:pPr algn="ctr" eaLnBrk="1" hangingPunct="1">
              <a:spcBef>
                <a:spcPct val="0"/>
              </a:spcBef>
              <a:buFontTx/>
              <a:buNone/>
            </a:pPr>
            <a:r>
              <a:rPr lang="ja-JP" altLang="en-US" sz="1400" dirty="0"/>
              <a:t>定量的効果の記載が難しい、もしくは公表できない場合は定性的効果のみでも構いません。</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eaLnBrk="1" fontAlgn="auto" hangingPunct="1">
              <a:spcAft>
                <a:spcPts val="0"/>
              </a:spcAft>
              <a:defRPr/>
            </a:pPr>
            <a:r>
              <a:rPr lang="ja-JP" altLang="en-US" dirty="0">
                <a:solidFill>
                  <a:schemeClr val="tx1"/>
                </a:solidFill>
              </a:rPr>
              <a:t>ユーザーの評価</a:t>
            </a:r>
            <a:br>
              <a:rPr lang="en-US" altLang="ja-JP" dirty="0"/>
            </a:br>
            <a:r>
              <a:rPr lang="ja-JP" altLang="en-US" sz="1400" dirty="0"/>
              <a:t>応募システムに対する利用者の評価</a:t>
            </a:r>
            <a:endParaRPr lang="ja-JP" altLang="en-US" sz="1400" dirty="0">
              <a:solidFill>
                <a:schemeClr val="bg1">
                  <a:lumMod val="75000"/>
                </a:schemeClr>
              </a:solidFill>
            </a:endParaRPr>
          </a:p>
        </p:txBody>
      </p:sp>
      <p:sp>
        <p:nvSpPr>
          <p:cNvPr id="23555"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DD723A4D-ABE8-4E8C-A705-E3E1DF387A6A}" type="slidenum">
              <a:rPr lang="ja-JP" altLang="en-US" sz="1200" smtClean="0">
                <a:solidFill>
                  <a:srgbClr val="92D050"/>
                </a:solidFill>
              </a:rPr>
              <a:pPr>
                <a:spcBef>
                  <a:spcPct val="0"/>
                </a:spcBef>
                <a:buFontTx/>
                <a:buNone/>
              </a:pPr>
              <a:t>14</a:t>
            </a:fld>
            <a:endParaRPr lang="ja-JP" altLang="en-US" sz="1200">
              <a:solidFill>
                <a:srgbClr val="92D050"/>
              </a:solidFill>
            </a:endParaRPr>
          </a:p>
        </p:txBody>
      </p:sp>
      <p:sp>
        <p:nvSpPr>
          <p:cNvPr id="5" name="正方形/長方形 4"/>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en-US" altLang="ja-JP" sz="2800" b="1" dirty="0">
                <a:solidFill>
                  <a:schemeClr val="bg1"/>
                </a:solidFill>
                <a:latin typeface="Meiryo UI" pitchFamily="50" charset="-128"/>
                <a:ea typeface="Meiryo UI" pitchFamily="50" charset="-128"/>
                <a:cs typeface="Meiryo UI" pitchFamily="50" charset="-128"/>
              </a:rPr>
              <a:t>D</a:t>
            </a:r>
            <a:endParaRPr lang="ja-JP" altLang="en-US" sz="2800" b="1" dirty="0">
              <a:solidFill>
                <a:schemeClr val="bg1"/>
              </a:solidFill>
              <a:latin typeface="Meiryo UI" pitchFamily="50" charset="-128"/>
              <a:ea typeface="Meiryo UI" pitchFamily="50" charset="-128"/>
              <a:cs typeface="Meiryo UI" pitchFamily="50" charset="-128"/>
            </a:endParaRPr>
          </a:p>
        </p:txBody>
      </p:sp>
      <p:sp>
        <p:nvSpPr>
          <p:cNvPr id="23557" name="テキスト ボックス 6"/>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1000"/>
              <a:t>アピールポイント</a:t>
            </a:r>
          </a:p>
        </p:txBody>
      </p:sp>
      <p:graphicFrame>
        <p:nvGraphicFramePr>
          <p:cNvPr id="9" name="表 8"/>
          <p:cNvGraphicFramePr>
            <a:graphicFrameLocks noGrp="1"/>
          </p:cNvGraphicFramePr>
          <p:nvPr>
            <p:extLst>
              <p:ext uri="{D42A27DB-BD31-4B8C-83A1-F6EECF244321}">
                <p14:modId xmlns:p14="http://schemas.microsoft.com/office/powerpoint/2010/main" val="3913489414"/>
              </p:ext>
            </p:extLst>
          </p:nvPr>
        </p:nvGraphicFramePr>
        <p:xfrm>
          <a:off x="971550" y="2358727"/>
          <a:ext cx="7200900" cy="822330"/>
        </p:xfrm>
        <a:graphic>
          <a:graphicData uri="http://schemas.openxmlformats.org/drawingml/2006/table">
            <a:tbl>
              <a:tblPr firstRow="1" bandRow="1">
                <a:tableStyleId>{F5AB1C69-6EDB-4FF4-983F-18BD219EF322}</a:tableStyleId>
              </a:tblPr>
              <a:tblGrid>
                <a:gridCol w="2160255">
                  <a:extLst>
                    <a:ext uri="{9D8B030D-6E8A-4147-A177-3AD203B41FA5}">
                      <a16:colId xmlns:a16="http://schemas.microsoft.com/office/drawing/2014/main" val="20000"/>
                    </a:ext>
                  </a:extLst>
                </a:gridCol>
                <a:gridCol w="1080127">
                  <a:extLst>
                    <a:ext uri="{9D8B030D-6E8A-4147-A177-3AD203B41FA5}">
                      <a16:colId xmlns:a16="http://schemas.microsoft.com/office/drawing/2014/main" val="20001"/>
                    </a:ext>
                  </a:extLst>
                </a:gridCol>
                <a:gridCol w="1080127">
                  <a:extLst>
                    <a:ext uri="{9D8B030D-6E8A-4147-A177-3AD203B41FA5}">
                      <a16:colId xmlns:a16="http://schemas.microsoft.com/office/drawing/2014/main" val="20002"/>
                    </a:ext>
                  </a:extLst>
                </a:gridCol>
                <a:gridCol w="2880391">
                  <a:extLst>
                    <a:ext uri="{9D8B030D-6E8A-4147-A177-3AD203B41FA5}">
                      <a16:colId xmlns:a16="http://schemas.microsoft.com/office/drawing/2014/main" val="20003"/>
                    </a:ext>
                  </a:extLst>
                </a:gridCol>
              </a:tblGrid>
              <a:tr h="274108">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marL="91441" marR="91441" marT="45615" marB="45615"/>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marL="91441" marR="91441" marT="45615" marB="45615"/>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利用頻度</a:t>
                      </a:r>
                    </a:p>
                  </a:txBody>
                  <a:tcPr marL="91441" marR="91441" marT="45615" marB="45615"/>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ユーザーの評価・ユーザーの声</a:t>
                      </a:r>
                    </a:p>
                  </a:txBody>
                  <a:tcPr marL="91441" marR="91441" marT="45615" marB="45615"/>
                </a:tc>
                <a:extLst>
                  <a:ext uri="{0D108BD9-81ED-4DB2-BD59-A6C34878D82A}">
                    <a16:rowId xmlns:a16="http://schemas.microsoft.com/office/drawing/2014/main" val="10000"/>
                  </a:ext>
                </a:extLst>
              </a:tr>
              <a:tr h="274108">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貴社の社員</a:t>
                      </a:r>
                    </a:p>
                  </a:txBody>
                  <a:tcPr marL="91441" marR="91441" marT="45615" marB="45615"/>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tc>
                  <a:txBody>
                    <a:bodyPr/>
                    <a:lstStyle/>
                    <a:p>
                      <a:pPr marL="171450" indent="-171450">
                        <a:buFont typeface="Arial" pitchFamily="34" charset="0"/>
                        <a:buChar char="•"/>
                      </a:pP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extLst>
                  <a:ext uri="{0D108BD9-81ED-4DB2-BD59-A6C34878D82A}">
                    <a16:rowId xmlns:a16="http://schemas.microsoft.com/office/drawing/2014/main" val="10001"/>
                  </a:ext>
                </a:extLst>
              </a:tr>
              <a:tr h="274108">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委託先・取引先等の社員等</a:t>
                      </a:r>
                    </a:p>
                  </a:txBody>
                  <a:tcPr marL="91441" marR="91441" marT="45615" marB="45615"/>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extLst>
                  <a:ext uri="{0D108BD9-81ED-4DB2-BD59-A6C34878D82A}">
                    <a16:rowId xmlns:a16="http://schemas.microsoft.com/office/drawing/2014/main" val="10002"/>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75666999"/>
              </p:ext>
            </p:extLst>
          </p:nvPr>
        </p:nvGraphicFramePr>
        <p:xfrm>
          <a:off x="971550" y="3783909"/>
          <a:ext cx="7200900" cy="549276"/>
        </p:xfrm>
        <a:graphic>
          <a:graphicData uri="http://schemas.openxmlformats.org/drawingml/2006/table">
            <a:tbl>
              <a:tblPr firstRow="1" bandRow="1">
                <a:tableStyleId>{F5AB1C69-6EDB-4FF4-983F-18BD219EF322}</a:tableStyleId>
              </a:tblPr>
              <a:tblGrid>
                <a:gridCol w="1152178">
                  <a:extLst>
                    <a:ext uri="{9D8B030D-6E8A-4147-A177-3AD203B41FA5}">
                      <a16:colId xmlns:a16="http://schemas.microsoft.com/office/drawing/2014/main" val="20000"/>
                    </a:ext>
                  </a:extLst>
                </a:gridCol>
                <a:gridCol w="1008174">
                  <a:extLst>
                    <a:ext uri="{9D8B030D-6E8A-4147-A177-3AD203B41FA5}">
                      <a16:colId xmlns:a16="http://schemas.microsoft.com/office/drawing/2014/main" val="20001"/>
                    </a:ext>
                  </a:extLst>
                </a:gridCol>
                <a:gridCol w="1080053">
                  <a:extLst>
                    <a:ext uri="{9D8B030D-6E8A-4147-A177-3AD203B41FA5}">
                      <a16:colId xmlns:a16="http://schemas.microsoft.com/office/drawing/2014/main" val="20002"/>
                    </a:ext>
                  </a:extLst>
                </a:gridCol>
                <a:gridCol w="1080135">
                  <a:extLst>
                    <a:ext uri="{9D8B030D-6E8A-4147-A177-3AD203B41FA5}">
                      <a16:colId xmlns:a16="http://schemas.microsoft.com/office/drawing/2014/main" val="20003"/>
                    </a:ext>
                  </a:extLst>
                </a:gridCol>
                <a:gridCol w="2880360">
                  <a:extLst>
                    <a:ext uri="{9D8B030D-6E8A-4147-A177-3AD203B41FA5}">
                      <a16:colId xmlns:a16="http://schemas.microsoft.com/office/drawing/2014/main" val="20004"/>
                    </a:ext>
                  </a:extLst>
                </a:gridCol>
              </a:tblGrid>
              <a:tr h="274638">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marL="91441" marR="91441" marT="45804" marB="45804"/>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企業数</a:t>
                      </a:r>
                    </a:p>
                  </a:txBody>
                  <a:tcPr marL="91441" marR="91441" marT="45804" marB="45804"/>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marL="91441" marR="91441" marT="45804" marB="45804"/>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利用頻度</a:t>
                      </a:r>
                    </a:p>
                  </a:txBody>
                  <a:tcPr marL="91441" marR="91441" marT="45804" marB="45804"/>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ユーザーの評価・ユーザーの声</a:t>
                      </a:r>
                    </a:p>
                  </a:txBody>
                  <a:tcPr marL="91441" marR="91441" marT="45804" marB="45804"/>
                </a:tc>
                <a:extLst>
                  <a:ext uri="{0D108BD9-81ED-4DB2-BD59-A6C34878D82A}">
                    <a16:rowId xmlns:a16="http://schemas.microsoft.com/office/drawing/2014/main" val="10000"/>
                  </a:ext>
                </a:extLst>
              </a:tr>
              <a:tr h="274638">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顧客（企業）</a:t>
                      </a:r>
                    </a:p>
                  </a:txBody>
                  <a:tcPr marL="91441" marR="91441" marT="45804" marB="45804"/>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804" marB="45804"/>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804" marB="45804"/>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804" marB="45804"/>
                </a:tc>
                <a:tc>
                  <a:txBody>
                    <a:bodyPr/>
                    <a:lstStyle/>
                    <a:p>
                      <a:pPr marL="171450" indent="-171450">
                        <a:buFont typeface="Arial" pitchFamily="34" charset="0"/>
                        <a:buChar char="•"/>
                      </a:pP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804" marB="45804"/>
                </a:tc>
                <a:extLst>
                  <a:ext uri="{0D108BD9-81ED-4DB2-BD59-A6C34878D82A}">
                    <a16:rowId xmlns:a16="http://schemas.microsoft.com/office/drawing/2014/main" val="10001"/>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492725001"/>
              </p:ext>
            </p:extLst>
          </p:nvPr>
        </p:nvGraphicFramePr>
        <p:xfrm>
          <a:off x="971550" y="4966995"/>
          <a:ext cx="7200900" cy="549276"/>
        </p:xfrm>
        <a:graphic>
          <a:graphicData uri="http://schemas.openxmlformats.org/drawingml/2006/table">
            <a:tbl>
              <a:tblPr firstRow="1" bandRow="1">
                <a:tableStyleId>{F5AB1C69-6EDB-4FF4-983F-18BD219EF322}</a:tableStyleId>
              </a:tblPr>
              <a:tblGrid>
                <a:gridCol w="2160270">
                  <a:extLst>
                    <a:ext uri="{9D8B030D-6E8A-4147-A177-3AD203B41FA5}">
                      <a16:colId xmlns:a16="http://schemas.microsoft.com/office/drawing/2014/main" val="20000"/>
                    </a:ext>
                  </a:extLst>
                </a:gridCol>
                <a:gridCol w="1080135">
                  <a:extLst>
                    <a:ext uri="{9D8B030D-6E8A-4147-A177-3AD203B41FA5}">
                      <a16:colId xmlns:a16="http://schemas.microsoft.com/office/drawing/2014/main" val="20001"/>
                    </a:ext>
                  </a:extLst>
                </a:gridCol>
                <a:gridCol w="1080135">
                  <a:extLst>
                    <a:ext uri="{9D8B030D-6E8A-4147-A177-3AD203B41FA5}">
                      <a16:colId xmlns:a16="http://schemas.microsoft.com/office/drawing/2014/main" val="20002"/>
                    </a:ext>
                  </a:extLst>
                </a:gridCol>
                <a:gridCol w="2880360">
                  <a:extLst>
                    <a:ext uri="{9D8B030D-6E8A-4147-A177-3AD203B41FA5}">
                      <a16:colId xmlns:a16="http://schemas.microsoft.com/office/drawing/2014/main" val="20003"/>
                    </a:ext>
                  </a:extLst>
                </a:gridCol>
              </a:tblGrid>
              <a:tr h="274638">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marL="91441" marR="91441" marT="45773" marB="45773"/>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marL="91441" marR="91441" marT="45773" marB="45773"/>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利用頻度</a:t>
                      </a:r>
                    </a:p>
                  </a:txBody>
                  <a:tcPr marL="91441" marR="91441" marT="45773" marB="45773"/>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ユーザーの評価・ユーザーの声</a:t>
                      </a:r>
                    </a:p>
                  </a:txBody>
                  <a:tcPr marL="91441" marR="91441" marT="45773" marB="45773"/>
                </a:tc>
                <a:extLst>
                  <a:ext uri="{0D108BD9-81ED-4DB2-BD59-A6C34878D82A}">
                    <a16:rowId xmlns:a16="http://schemas.microsoft.com/office/drawing/2014/main" val="10000"/>
                  </a:ext>
                </a:extLst>
              </a:tr>
              <a:tr h="274638">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貴社の顧客（消費者）</a:t>
                      </a:r>
                    </a:p>
                  </a:txBody>
                  <a:tcPr marL="91441" marR="91441" marT="45773" marB="45773"/>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773" marB="45773"/>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773" marB="45773"/>
                </a:tc>
                <a:tc>
                  <a:txBody>
                    <a:bodyPr/>
                    <a:lstStyle/>
                    <a:p>
                      <a:pPr marL="171450" indent="-171450">
                        <a:buFont typeface="Arial" pitchFamily="34" charset="0"/>
                        <a:buChar char="•"/>
                      </a:pP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773" marB="45773"/>
                </a:tc>
                <a:extLst>
                  <a:ext uri="{0D108BD9-81ED-4DB2-BD59-A6C34878D82A}">
                    <a16:rowId xmlns:a16="http://schemas.microsoft.com/office/drawing/2014/main" val="10001"/>
                  </a:ext>
                </a:extLst>
              </a:tr>
            </a:tbl>
          </a:graphicData>
        </a:graphic>
      </p:graphicFrame>
      <p:sp>
        <p:nvSpPr>
          <p:cNvPr id="23617" name="テキスト ボックス 11"/>
          <p:cNvSpPr txBox="1">
            <a:spLocks noChangeArrowheads="1"/>
          </p:cNvSpPr>
          <p:nvPr/>
        </p:nvSpPr>
        <p:spPr bwMode="auto">
          <a:xfrm>
            <a:off x="971550" y="1988840"/>
            <a:ext cx="71278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B2E</a:t>
            </a:r>
            <a:endParaRPr lang="ja-JP" altLang="en-US" sz="1100" b="1"/>
          </a:p>
        </p:txBody>
      </p:sp>
      <p:sp>
        <p:nvSpPr>
          <p:cNvPr id="23618" name="テキスト ボックス 12"/>
          <p:cNvSpPr txBox="1">
            <a:spLocks noChangeArrowheads="1"/>
          </p:cNvSpPr>
          <p:nvPr/>
        </p:nvSpPr>
        <p:spPr bwMode="auto">
          <a:xfrm>
            <a:off x="971550" y="3421959"/>
            <a:ext cx="71278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dirty="0"/>
              <a:t>B2…B</a:t>
            </a:r>
            <a:endParaRPr lang="ja-JP" altLang="en-US" sz="1100" b="1" dirty="0"/>
          </a:p>
        </p:txBody>
      </p:sp>
      <p:sp>
        <p:nvSpPr>
          <p:cNvPr id="23619" name="テキスト ボックス 13"/>
          <p:cNvSpPr txBox="1">
            <a:spLocks noChangeArrowheads="1"/>
          </p:cNvSpPr>
          <p:nvPr/>
        </p:nvSpPr>
        <p:spPr bwMode="auto">
          <a:xfrm>
            <a:off x="971550" y="4619332"/>
            <a:ext cx="76517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en-US" altLang="ja-JP" sz="1100" b="1"/>
              <a:t>B2…C</a:t>
            </a:r>
            <a:endParaRPr lang="ja-JP" altLang="en-US" sz="1100" b="1"/>
          </a:p>
        </p:txBody>
      </p:sp>
      <p:sp>
        <p:nvSpPr>
          <p:cNvPr id="23620" name="テキスト ボックス 14"/>
          <p:cNvSpPr txBox="1">
            <a:spLocks noChangeArrowheads="1"/>
          </p:cNvSpPr>
          <p:nvPr/>
        </p:nvSpPr>
        <p:spPr bwMode="auto">
          <a:xfrm>
            <a:off x="6084888" y="2019002"/>
            <a:ext cx="208756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該当がない場合は表を削除して下さい</a:t>
            </a:r>
          </a:p>
        </p:txBody>
      </p:sp>
      <p:sp>
        <p:nvSpPr>
          <p:cNvPr id="23621" name="テキスト ボックス 15"/>
          <p:cNvSpPr txBox="1">
            <a:spLocks noChangeArrowheads="1"/>
          </p:cNvSpPr>
          <p:nvPr/>
        </p:nvSpPr>
        <p:spPr bwMode="auto">
          <a:xfrm>
            <a:off x="6804025" y="3448946"/>
            <a:ext cx="13684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該当がない場合は表を削除して下さい</a:t>
            </a:r>
          </a:p>
        </p:txBody>
      </p:sp>
      <p:sp>
        <p:nvSpPr>
          <p:cNvPr id="23622" name="テキスト ボックス 16"/>
          <p:cNvSpPr txBox="1">
            <a:spLocks noChangeArrowheads="1"/>
          </p:cNvSpPr>
          <p:nvPr/>
        </p:nvSpPr>
        <p:spPr bwMode="auto">
          <a:xfrm>
            <a:off x="6804025" y="4616157"/>
            <a:ext cx="13684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該当がない場合は表を削除して下さい</a:t>
            </a:r>
          </a:p>
        </p:txBody>
      </p:sp>
      <p:sp>
        <p:nvSpPr>
          <p:cNvPr id="23623" name="正方形/長方形 19"/>
          <p:cNvSpPr>
            <a:spLocks noChangeArrowheads="1"/>
          </p:cNvSpPr>
          <p:nvPr/>
        </p:nvSpPr>
        <p:spPr bwMode="auto">
          <a:xfrm>
            <a:off x="958290" y="5919248"/>
            <a:ext cx="72141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en-US" altLang="ja-JP" sz="1200" dirty="0">
                <a:solidFill>
                  <a:srgbClr val="FF0000"/>
                </a:solidFill>
                <a:latin typeface="Calibri" panose="020F0502020204030204" pitchFamily="34" charset="0"/>
              </a:rPr>
              <a:t>※</a:t>
            </a:r>
            <a:r>
              <a:rPr lang="ja-JP" altLang="en-US" sz="1200" dirty="0">
                <a:solidFill>
                  <a:srgbClr val="FF0000"/>
                </a:solidFill>
                <a:latin typeface="Calibri" panose="020F0502020204030204" pitchFamily="34" charset="0"/>
              </a:rPr>
              <a:t>利用頻度：平均的ユーザーの利用頻度を</a:t>
            </a:r>
            <a:r>
              <a:rPr lang="en-US" altLang="ja-JP" sz="1200" dirty="0">
                <a:solidFill>
                  <a:srgbClr val="FF0000"/>
                </a:solidFill>
                <a:latin typeface="Calibri" panose="020F0502020204030204" pitchFamily="34" charset="0"/>
              </a:rPr>
              <a:t>A</a:t>
            </a:r>
            <a:r>
              <a:rPr lang="ja-JP" altLang="en-US" sz="1200" dirty="0">
                <a:solidFill>
                  <a:srgbClr val="FF0000"/>
                </a:solidFill>
                <a:latin typeface="Calibri" panose="020F0502020204030204" pitchFamily="34" charset="0"/>
              </a:rPr>
              <a:t>～</a:t>
            </a:r>
            <a:r>
              <a:rPr lang="en-US" altLang="ja-JP" sz="1200" dirty="0">
                <a:solidFill>
                  <a:srgbClr val="FF0000"/>
                </a:solidFill>
                <a:latin typeface="Calibri" panose="020F0502020204030204" pitchFamily="34" charset="0"/>
              </a:rPr>
              <a:t>D</a:t>
            </a:r>
            <a:r>
              <a:rPr lang="ja-JP" altLang="en-US" sz="1200" dirty="0">
                <a:solidFill>
                  <a:srgbClr val="FF0000"/>
                </a:solidFill>
                <a:latin typeface="Calibri" panose="020F0502020204030204" pitchFamily="34" charset="0"/>
              </a:rPr>
              <a:t>の四段階で記入して下さい。</a:t>
            </a:r>
            <a:endParaRPr lang="en-US" altLang="ja-JP" sz="1200" dirty="0">
              <a:solidFill>
                <a:srgbClr val="FF0000"/>
              </a:solidFill>
              <a:latin typeface="Calibri" panose="020F0502020204030204" pitchFamily="34" charset="0"/>
            </a:endParaRPr>
          </a:p>
          <a:p>
            <a:pPr eaLnBrk="1" hangingPunct="1">
              <a:spcBef>
                <a:spcPct val="0"/>
              </a:spcBef>
              <a:buFontTx/>
              <a:buNone/>
            </a:pPr>
            <a:r>
              <a:rPr lang="ja-JP" altLang="en-US" sz="1200" dirty="0">
                <a:solidFill>
                  <a:srgbClr val="FF0000"/>
                </a:solidFill>
                <a:latin typeface="Calibri" panose="020F0502020204030204" pitchFamily="34" charset="0"/>
              </a:rPr>
              <a:t>　</a:t>
            </a:r>
            <a:r>
              <a:rPr lang="en-US" altLang="ja-JP" sz="1200" dirty="0">
                <a:solidFill>
                  <a:srgbClr val="FF0000"/>
                </a:solidFill>
                <a:latin typeface="Calibri" panose="020F0502020204030204" pitchFamily="34" charset="0"/>
              </a:rPr>
              <a:t>A. </a:t>
            </a:r>
            <a:r>
              <a:rPr lang="ja-JP" altLang="en-US" sz="1200" dirty="0">
                <a:solidFill>
                  <a:srgbClr val="FF0000"/>
                </a:solidFill>
                <a:latin typeface="Calibri" panose="020F0502020204030204" pitchFamily="34" charset="0"/>
              </a:rPr>
              <a:t>ほぼ毎日　</a:t>
            </a:r>
            <a:r>
              <a:rPr lang="en-US" altLang="ja-JP" sz="1200" dirty="0">
                <a:solidFill>
                  <a:srgbClr val="FF0000"/>
                </a:solidFill>
                <a:latin typeface="Calibri" panose="020F0502020204030204" pitchFamily="34" charset="0"/>
              </a:rPr>
              <a:t>B. </a:t>
            </a:r>
            <a:r>
              <a:rPr lang="ja-JP" altLang="en-US" sz="1200" dirty="0">
                <a:solidFill>
                  <a:srgbClr val="FF0000"/>
                </a:solidFill>
                <a:latin typeface="Calibri" panose="020F0502020204030204" pitchFamily="34" charset="0"/>
              </a:rPr>
              <a:t>週に数日　</a:t>
            </a:r>
            <a:r>
              <a:rPr lang="en-US" altLang="ja-JP" sz="1200" dirty="0">
                <a:solidFill>
                  <a:srgbClr val="FF0000"/>
                </a:solidFill>
                <a:latin typeface="Calibri" panose="020F0502020204030204" pitchFamily="34" charset="0"/>
              </a:rPr>
              <a:t>C. </a:t>
            </a:r>
            <a:r>
              <a:rPr lang="ja-JP" altLang="en-US" sz="1200" dirty="0">
                <a:solidFill>
                  <a:srgbClr val="FF0000"/>
                </a:solidFill>
                <a:latin typeface="Calibri" panose="020F0502020204030204" pitchFamily="34" charset="0"/>
              </a:rPr>
              <a:t>月に数日　</a:t>
            </a:r>
            <a:r>
              <a:rPr lang="en-US" altLang="ja-JP" sz="1200" dirty="0">
                <a:solidFill>
                  <a:srgbClr val="FF0000"/>
                </a:solidFill>
                <a:latin typeface="Calibri" panose="020F0502020204030204" pitchFamily="34" charset="0"/>
              </a:rPr>
              <a:t>D. </a:t>
            </a:r>
            <a:r>
              <a:rPr lang="ja-JP" altLang="en-US" sz="1200" dirty="0">
                <a:solidFill>
                  <a:srgbClr val="FF0000"/>
                </a:solidFill>
                <a:latin typeface="Calibri" panose="020F0502020204030204" pitchFamily="34" charset="0"/>
              </a:rPr>
              <a:t>それ以下</a:t>
            </a:r>
          </a:p>
        </p:txBody>
      </p:sp>
      <p:sp>
        <p:nvSpPr>
          <p:cNvPr id="18" name="テキスト ボックス 61">
            <a:extLst>
              <a:ext uri="{FF2B5EF4-FFF2-40B4-BE49-F238E27FC236}">
                <a16:creationId xmlns:a16="http://schemas.microsoft.com/office/drawing/2014/main" id="{102FA482-1E7F-46B7-9792-20B42EE541DA}"/>
              </a:ext>
            </a:extLst>
          </p:cNvPr>
          <p:cNvSpPr txBox="1">
            <a:spLocks noChangeArrowheads="1"/>
          </p:cNvSpPr>
          <p:nvPr/>
        </p:nvSpPr>
        <p:spPr bwMode="auto">
          <a:xfrm>
            <a:off x="611188" y="1333249"/>
            <a:ext cx="8244408" cy="568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400" dirty="0"/>
              <a:t>応募者自らの評価ではなく、応募システムを実際に利用しているユーザー（従業員、顧客、住民など）の</a:t>
            </a:r>
            <a:endParaRPr lang="en-US" altLang="ja-JP" sz="1400" dirty="0"/>
          </a:p>
          <a:p>
            <a:pPr algn="ctr" eaLnBrk="1" hangingPunct="1">
              <a:spcBef>
                <a:spcPct val="0"/>
              </a:spcBef>
              <a:buFontTx/>
              <a:buNone/>
            </a:pPr>
            <a:r>
              <a:rPr lang="ja-JP" altLang="en-US" sz="1400" dirty="0"/>
              <a:t>客観的な評価をご記入ください。</a:t>
            </a:r>
            <a:endParaRPr lang="en-US" altLang="ja-JP" sz="1400" dirty="0"/>
          </a:p>
          <a:p>
            <a:pPr algn="ctr" eaLnBrk="1" hangingPunct="1">
              <a:spcBef>
                <a:spcPct val="0"/>
              </a:spcBef>
              <a:buFontTx/>
              <a:buNone/>
            </a:pPr>
            <a:r>
              <a:rPr lang="ja-JP" altLang="en-US" sz="1400" dirty="0"/>
              <a:t>定量的評価の記載が難しい、もしくは公表できない場合は定性的評価をご記入ください。</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a:xfrm>
            <a:off x="971550" y="549275"/>
            <a:ext cx="7200900" cy="719138"/>
          </a:xfrm>
        </p:spPr>
        <p:txBody>
          <a:bodyPr/>
          <a:lstStyle/>
          <a:p>
            <a:pPr eaLnBrk="1" hangingPunct="1"/>
            <a:r>
              <a:rPr lang="ja-JP" altLang="en-US" dirty="0">
                <a:solidFill>
                  <a:schemeClr val="tx1"/>
                </a:solidFill>
              </a:rPr>
              <a:t>実現にあたっての問題点とその克服など</a:t>
            </a:r>
          </a:p>
        </p:txBody>
      </p:sp>
      <p:sp>
        <p:nvSpPr>
          <p:cNvPr id="24579" name="コンテンツ プレースホルダー 2"/>
          <p:cNvSpPr>
            <a:spLocks noGrp="1"/>
          </p:cNvSpPr>
          <p:nvPr>
            <p:ph idx="1"/>
          </p:nvPr>
        </p:nvSpPr>
        <p:spPr>
          <a:xfrm>
            <a:off x="971550" y="1628775"/>
            <a:ext cx="7191375" cy="5040313"/>
          </a:xfrm>
        </p:spPr>
        <p:txBody>
          <a:bodyPr/>
          <a:lstStyle/>
          <a:p>
            <a:pPr eaLnBrk="1" hangingPunct="1"/>
            <a:r>
              <a:rPr lang="ja-JP" altLang="en-US" sz="1400" dirty="0"/>
              <a:t>生じた問題点、遭遇した困難とその解決方法</a:t>
            </a:r>
            <a:endParaRPr lang="en-US" altLang="ja-JP" sz="1400" dirty="0"/>
          </a:p>
          <a:p>
            <a:pPr eaLnBrk="1" hangingPunct="1"/>
            <a:r>
              <a:rPr lang="ja-JP" altLang="en-US" sz="1400" dirty="0"/>
              <a:t>今後の展望（強化、改善、発展）</a:t>
            </a:r>
            <a:endParaRPr lang="en-US" altLang="ja-JP" sz="1400" dirty="0"/>
          </a:p>
          <a:p>
            <a:pPr eaLnBrk="1" hangingPunct="1"/>
            <a:endParaRPr lang="en-US" altLang="ja-JP" sz="1400" dirty="0"/>
          </a:p>
        </p:txBody>
      </p:sp>
      <p:sp>
        <p:nvSpPr>
          <p:cNvPr id="4" name="正方形/長方形 3"/>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⑦</a:t>
            </a:r>
            <a:endParaRPr lang="en-US" altLang="ja-JP" sz="2800" b="1" dirty="0">
              <a:solidFill>
                <a:schemeClr val="bg1"/>
              </a:solidFill>
              <a:latin typeface="Meiryo UI" pitchFamily="50" charset="-128"/>
              <a:ea typeface="Meiryo UI" pitchFamily="50" charset="-128"/>
              <a:cs typeface="Meiryo UI" pitchFamily="50" charset="-128"/>
            </a:endParaRPr>
          </a:p>
        </p:txBody>
      </p:sp>
      <p:sp>
        <p:nvSpPr>
          <p:cNvPr id="24581" name="テキスト ボックス 6"/>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まとめ</a:t>
            </a:r>
          </a:p>
        </p:txBody>
      </p:sp>
      <p:sp>
        <p:nvSpPr>
          <p:cNvPr id="24582" name="スライド番号プレースホルダー 7"/>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BA1279E0-D297-474D-8A3B-93723C5E4D5A}" type="slidenum">
              <a:rPr lang="ja-JP" altLang="en-US" sz="1200" smtClean="0">
                <a:solidFill>
                  <a:srgbClr val="92D050"/>
                </a:solidFill>
              </a:rPr>
              <a:pPr>
                <a:spcBef>
                  <a:spcPct val="0"/>
                </a:spcBef>
                <a:buFontTx/>
                <a:buNone/>
              </a:pPr>
              <a:t>15</a:t>
            </a:fld>
            <a:endParaRPr lang="ja-JP" altLang="en-US" sz="1200">
              <a:solidFill>
                <a:srgbClr val="92D05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a:xfrm>
            <a:off x="971550" y="549275"/>
            <a:ext cx="7200900" cy="719138"/>
          </a:xfrm>
        </p:spPr>
        <p:txBody>
          <a:bodyPr/>
          <a:lstStyle/>
          <a:p>
            <a:pPr eaLnBrk="1" hangingPunct="1"/>
            <a:r>
              <a:rPr lang="ja-JP" altLang="en-US">
                <a:solidFill>
                  <a:schemeClr val="tx1"/>
                </a:solidFill>
              </a:rPr>
              <a:t>アピールポイントのまとめ</a:t>
            </a:r>
          </a:p>
        </p:txBody>
      </p:sp>
      <p:graphicFrame>
        <p:nvGraphicFramePr>
          <p:cNvPr id="10" name="表 9"/>
          <p:cNvGraphicFramePr>
            <a:graphicFrameLocks noGrp="1"/>
          </p:cNvGraphicFramePr>
          <p:nvPr>
            <p:extLst>
              <p:ext uri="{D42A27DB-BD31-4B8C-83A1-F6EECF244321}">
                <p14:modId xmlns:p14="http://schemas.microsoft.com/office/powerpoint/2010/main" val="3033793000"/>
              </p:ext>
            </p:extLst>
          </p:nvPr>
        </p:nvGraphicFramePr>
        <p:xfrm>
          <a:off x="611188" y="1628775"/>
          <a:ext cx="7921625" cy="4052890"/>
        </p:xfrm>
        <a:graphic>
          <a:graphicData uri="http://schemas.openxmlformats.org/drawingml/2006/table">
            <a:tbl>
              <a:tblPr bandRow="1">
                <a:tableStyleId>{F5AB1C69-6EDB-4FF4-983F-18BD219EF322}</a:tableStyleId>
              </a:tblPr>
              <a:tblGrid>
                <a:gridCol w="7921625">
                  <a:extLst>
                    <a:ext uri="{9D8B030D-6E8A-4147-A177-3AD203B41FA5}">
                      <a16:colId xmlns:a16="http://schemas.microsoft.com/office/drawing/2014/main" val="20000"/>
                    </a:ext>
                  </a:extLst>
                </a:gridCol>
              </a:tblGrid>
              <a:tr h="280900">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技術</a:t>
                      </a:r>
                    </a:p>
                  </a:txBody>
                  <a:tcPr marT="45726" marB="45726" anchor="ctr"/>
                </a:tc>
                <a:extLst>
                  <a:ext uri="{0D108BD9-81ED-4DB2-BD59-A6C34878D82A}">
                    <a16:rowId xmlns:a16="http://schemas.microsoft.com/office/drawing/2014/main" val="10000"/>
                  </a:ext>
                </a:extLst>
              </a:tr>
              <a:tr h="702122">
                <a:tc>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6" marB="45726" anchor="ctr"/>
                </a:tc>
                <a:extLst>
                  <a:ext uri="{0D108BD9-81ED-4DB2-BD59-A6C34878D82A}">
                    <a16:rowId xmlns:a16="http://schemas.microsoft.com/office/drawing/2014/main" val="10001"/>
                  </a:ext>
                </a:extLst>
              </a:tr>
              <a:tr h="280900">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提供価値</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6" marB="45726" anchor="ctr"/>
                </a:tc>
                <a:extLst>
                  <a:ext uri="{0D108BD9-81ED-4DB2-BD59-A6C34878D82A}">
                    <a16:rowId xmlns:a16="http://schemas.microsoft.com/office/drawing/2014/main" val="10002"/>
                  </a:ext>
                </a:extLst>
              </a:tr>
              <a:tr h="702098">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6" marB="45726" anchor="ctr"/>
                </a:tc>
                <a:extLst>
                  <a:ext uri="{0D108BD9-81ED-4DB2-BD59-A6C34878D82A}">
                    <a16:rowId xmlns:a16="http://schemas.microsoft.com/office/drawing/2014/main" val="10003"/>
                  </a:ext>
                </a:extLst>
              </a:tr>
              <a:tr h="280900">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 </a:t>
                      </a:r>
                      <a:r>
                        <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事業性</a:t>
                      </a:r>
                    </a:p>
                  </a:txBody>
                  <a:tcPr marT="45726" marB="45726" anchor="ctr"/>
                </a:tc>
                <a:extLst>
                  <a:ext uri="{0D108BD9-81ED-4DB2-BD59-A6C34878D82A}">
                    <a16:rowId xmlns:a16="http://schemas.microsoft.com/office/drawing/2014/main" val="10004"/>
                  </a:ext>
                </a:extLst>
              </a:tr>
              <a:tr h="702098">
                <a:tc>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6" marB="45726" anchor="ctr"/>
                </a:tc>
                <a:extLst>
                  <a:ext uri="{0D108BD9-81ED-4DB2-BD59-A6C34878D82A}">
                    <a16:rowId xmlns:a16="http://schemas.microsoft.com/office/drawing/2014/main" val="10005"/>
                  </a:ext>
                </a:extLst>
              </a:tr>
              <a:tr h="280900">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D. </a:t>
                      </a:r>
                      <a:r>
                        <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ユーザーの評価</a:t>
                      </a:r>
                    </a:p>
                  </a:txBody>
                  <a:tcPr marT="45726" marB="45726" anchor="ctr"/>
                </a:tc>
                <a:extLst>
                  <a:ext uri="{0D108BD9-81ED-4DB2-BD59-A6C34878D82A}">
                    <a16:rowId xmlns:a16="http://schemas.microsoft.com/office/drawing/2014/main" val="10006"/>
                  </a:ext>
                </a:extLst>
              </a:tr>
              <a:tr h="822972">
                <a:tc>
                  <a:txBody>
                    <a:bodyPr/>
                    <a:lstStyle/>
                    <a:p>
                      <a:pPr marL="171450" indent="-171450">
                        <a:buFont typeface="Wingdings" pitchFamily="2" charset="2"/>
                        <a:buChar char="ü"/>
                      </a:pP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itchFamily="2" charset="2"/>
                        <a:buChar char="ü"/>
                      </a:pP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itchFamily="2" charset="2"/>
                        <a:buChar char="ü"/>
                      </a:pP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itchFamily="2" charset="2"/>
                        <a:buChar char="ü"/>
                      </a:pP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6" marB="45726"/>
                </a:tc>
                <a:extLst>
                  <a:ext uri="{0D108BD9-81ED-4DB2-BD59-A6C34878D82A}">
                    <a16:rowId xmlns:a16="http://schemas.microsoft.com/office/drawing/2014/main" val="10007"/>
                  </a:ext>
                </a:extLst>
              </a:tr>
            </a:tbl>
          </a:graphicData>
        </a:graphic>
      </p:graphicFrame>
      <p:sp>
        <p:nvSpPr>
          <p:cNvPr id="25623" name="テキスト ボックス 15"/>
          <p:cNvSpPr txBox="1">
            <a:spLocks noChangeArrowheads="1"/>
          </p:cNvSpPr>
          <p:nvPr/>
        </p:nvSpPr>
        <p:spPr bwMode="auto">
          <a:xfrm>
            <a:off x="2411413" y="6234113"/>
            <a:ext cx="21605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en-US" altLang="ja-JP" sz="1200"/>
              <a:t>A.</a:t>
            </a:r>
            <a:r>
              <a:rPr lang="ja-JP" altLang="en-US" sz="1200"/>
              <a:t>～</a:t>
            </a:r>
            <a:r>
              <a:rPr lang="en-US" altLang="ja-JP" sz="1200"/>
              <a:t>D.</a:t>
            </a:r>
            <a:r>
              <a:rPr lang="ja-JP" altLang="en-US" sz="1200"/>
              <a:t>の中でとくに強調したいポイント</a:t>
            </a:r>
            <a:endParaRPr lang="en-US" altLang="ja-JP" sz="1200">
              <a:solidFill>
                <a:srgbClr val="FF0000"/>
              </a:solidFill>
            </a:endParaRPr>
          </a:p>
        </p:txBody>
      </p:sp>
      <p:sp>
        <p:nvSpPr>
          <p:cNvPr id="3" name="角丸四角形 2"/>
          <p:cNvSpPr/>
          <p:nvPr/>
        </p:nvSpPr>
        <p:spPr>
          <a:xfrm>
            <a:off x="4572000" y="6165850"/>
            <a:ext cx="1079500" cy="498475"/>
          </a:xfrm>
          <a:prstGeom prst="round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tIns="0" bIns="0" anchor="ctr"/>
          <a:lstStyle/>
          <a:p>
            <a:pPr algn="ctr" eaLnBrk="1" fontAlgn="auto" hangingPunct="1">
              <a:spcBef>
                <a:spcPts val="0"/>
              </a:spcBef>
              <a:spcAft>
                <a:spcPts val="0"/>
              </a:spcAft>
              <a:defRPr/>
            </a:pPr>
            <a:endParaRPr lang="ja-JP" altLang="en-US" sz="4000" b="1" dirty="0">
              <a:solidFill>
                <a:srgbClr val="FF0000"/>
              </a:solidFill>
            </a:endParaRPr>
          </a:p>
        </p:txBody>
      </p:sp>
      <p:sp>
        <p:nvSpPr>
          <p:cNvPr id="25625" name="スライド番号プレースホルダー 16"/>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39027BBE-8E3E-45EF-94D3-BB1468289A63}" type="slidenum">
              <a:rPr lang="ja-JP" altLang="en-US" sz="1200" smtClean="0">
                <a:solidFill>
                  <a:srgbClr val="92D050"/>
                </a:solidFill>
              </a:rPr>
              <a:pPr>
                <a:spcBef>
                  <a:spcPct val="0"/>
                </a:spcBef>
                <a:buFontTx/>
                <a:buNone/>
              </a:pPr>
              <a:t>16</a:t>
            </a:fld>
            <a:endParaRPr lang="ja-JP" altLang="en-US" sz="1200">
              <a:solidFill>
                <a:srgbClr val="92D050"/>
              </a:solidFill>
            </a:endParaRPr>
          </a:p>
        </p:txBody>
      </p:sp>
      <p:sp>
        <p:nvSpPr>
          <p:cNvPr id="12" name="正方形/長方形 11"/>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⑧</a:t>
            </a:r>
          </a:p>
        </p:txBody>
      </p:sp>
      <p:sp>
        <p:nvSpPr>
          <p:cNvPr id="25627" name="テキスト ボックス 12"/>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まとめ</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a:xfrm>
            <a:off x="971550" y="549275"/>
            <a:ext cx="7200900" cy="719138"/>
          </a:xfrm>
        </p:spPr>
        <p:txBody>
          <a:bodyPr/>
          <a:lstStyle/>
          <a:p>
            <a:pPr eaLnBrk="1" hangingPunct="1"/>
            <a:r>
              <a:rPr lang="ja-JP" altLang="en-US">
                <a:solidFill>
                  <a:schemeClr val="tx1"/>
                </a:solidFill>
              </a:rPr>
              <a:t>審査者及び</a:t>
            </a:r>
            <a:r>
              <a:rPr lang="en-US" altLang="ja-JP">
                <a:solidFill>
                  <a:schemeClr val="tx1"/>
                </a:solidFill>
              </a:rPr>
              <a:t>MCPC</a:t>
            </a:r>
            <a:r>
              <a:rPr lang="ja-JP" altLang="en-US">
                <a:solidFill>
                  <a:schemeClr val="tx1"/>
                </a:solidFill>
              </a:rPr>
              <a:t>に対する希望・注意事項</a:t>
            </a:r>
            <a:endParaRPr lang="ja-JP" altLang="en-US" b="0">
              <a:solidFill>
                <a:schemeClr val="tx1"/>
              </a:solidFill>
            </a:endParaRPr>
          </a:p>
        </p:txBody>
      </p:sp>
      <p:sp>
        <p:nvSpPr>
          <p:cNvPr id="26627"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CD95FDED-D15F-4EA9-AC59-24FCBDA2BE9F}" type="slidenum">
              <a:rPr lang="ja-JP" altLang="en-US" sz="1200" smtClean="0">
                <a:solidFill>
                  <a:srgbClr val="92D050"/>
                </a:solidFill>
              </a:rPr>
              <a:pPr>
                <a:spcBef>
                  <a:spcPct val="0"/>
                </a:spcBef>
                <a:buFontTx/>
                <a:buNone/>
              </a:pPr>
              <a:t>17</a:t>
            </a:fld>
            <a:endParaRPr lang="ja-JP" altLang="en-US" sz="1200">
              <a:solidFill>
                <a:srgbClr val="92D050"/>
              </a:solidFill>
            </a:endParaRPr>
          </a:p>
        </p:txBody>
      </p:sp>
      <p:sp>
        <p:nvSpPr>
          <p:cNvPr id="4" name="コンテンツ プレースホルダー 3"/>
          <p:cNvSpPr>
            <a:spLocks noGrp="1"/>
          </p:cNvSpPr>
          <p:nvPr>
            <p:ph idx="1"/>
          </p:nvPr>
        </p:nvSpPr>
        <p:spPr>
          <a:xfrm>
            <a:off x="971550" y="1628775"/>
            <a:ext cx="7191375" cy="5040313"/>
          </a:xfrm>
        </p:spPr>
        <p:txBody>
          <a:bodyPr/>
          <a:lstStyle/>
          <a:p>
            <a:pPr eaLnBrk="1" fontAlgn="auto" hangingPunct="1">
              <a:spcAft>
                <a:spcPts val="0"/>
              </a:spcAft>
              <a:defRPr/>
            </a:pPr>
            <a:r>
              <a:rPr lang="ja-JP" altLang="en-US" sz="1400" dirty="0"/>
              <a:t>取り扱いに特段の注意を要する情報などがあればここでご指定下さい。</a:t>
            </a:r>
            <a:endParaRPr lang="en-US" altLang="ja-JP" sz="1400" dirty="0"/>
          </a:p>
          <a:p>
            <a:pPr eaLnBrk="1" fontAlgn="auto" hangingPunct="1">
              <a:spcAft>
                <a:spcPts val="0"/>
              </a:spcAft>
              <a:defRPr/>
            </a:pPr>
            <a:r>
              <a:rPr lang="ja-JP" altLang="en-US" sz="1400" dirty="0"/>
              <a:t>第三者による評価、受賞・表彰履歴、報道での取り扱いなどもあればご記入ください。</a:t>
            </a:r>
            <a:endParaRPr lang="ja-JP" altLang="en-US" sz="1400" dirty="0">
              <a:solidFill>
                <a:schemeClr val="bg1">
                  <a:lumMod val="50000"/>
                </a:schemeClr>
              </a:solidFill>
            </a:endParaRPr>
          </a:p>
        </p:txBody>
      </p:sp>
      <p:sp>
        <p:nvSpPr>
          <p:cNvPr id="5" name="正方形/長方形 4"/>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⑨</a:t>
            </a:r>
          </a:p>
        </p:txBody>
      </p:sp>
      <p:sp>
        <p:nvSpPr>
          <p:cNvPr id="26630" name="テキスト ボックス 12"/>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その他</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コンテンツ プレースホルダー 2"/>
          <p:cNvSpPr txBox="1">
            <a:spLocks/>
          </p:cNvSpPr>
          <p:nvPr/>
        </p:nvSpPr>
        <p:spPr>
          <a:xfrm>
            <a:off x="4578350" y="3198813"/>
            <a:ext cx="3244850" cy="2606675"/>
          </a:xfrm>
          <a:prstGeom prst="rect">
            <a:avLst/>
          </a:prstGeom>
        </p:spPr>
        <p:txBody>
          <a:bodyPr wrap="none"/>
          <a:lstStyle>
            <a:lvl1pPr marL="274320" indent="-274320" algn="l" rtl="0" eaLnBrk="1" latinLnBrk="0" hangingPunct="1">
              <a:spcBef>
                <a:spcPts val="580"/>
              </a:spcBef>
              <a:buClr>
                <a:schemeClr val="accent1"/>
              </a:buClr>
              <a:buSzPct val="85000"/>
              <a:buFont typeface="Wingdings 2"/>
              <a:buChar char=""/>
              <a:defRPr kumimoji="1" sz="1600" kern="1200">
                <a:solidFill>
                  <a:schemeClr val="tx1"/>
                </a:solidFill>
                <a:latin typeface="メイリオ" pitchFamily="50" charset="-128"/>
                <a:ea typeface="メイリオ" pitchFamily="50" charset="-128"/>
                <a:cs typeface="メイリオ" pitchFamily="50" charset="-128"/>
              </a:defRPr>
            </a:lvl1pPr>
            <a:lvl2pPr marL="548640" indent="-228600" algn="l" rtl="0" eaLnBrk="1" latinLnBrk="0" hangingPunct="1">
              <a:spcBef>
                <a:spcPts val="370"/>
              </a:spcBef>
              <a:buClr>
                <a:schemeClr val="accent2"/>
              </a:buClr>
              <a:buSzPct val="85000"/>
              <a:buFont typeface="Wingdings 2"/>
              <a:buChar char=""/>
              <a:defRPr kumimoji="1" sz="1400" kern="1200">
                <a:solidFill>
                  <a:schemeClr val="tx1"/>
                </a:solidFill>
                <a:latin typeface="メイリオ" pitchFamily="50" charset="-128"/>
                <a:ea typeface="メイリオ" pitchFamily="50" charset="-128"/>
                <a:cs typeface="メイリオ" pitchFamily="50" charset="-128"/>
              </a:defRPr>
            </a:lvl2pPr>
            <a:lvl3pPr marL="822960" indent="-228600" algn="l" rtl="0" eaLnBrk="1" latinLnBrk="0" hangingPunct="1">
              <a:spcBef>
                <a:spcPts val="370"/>
              </a:spcBef>
              <a:buClr>
                <a:schemeClr val="accent1">
                  <a:tint val="60000"/>
                </a:schemeClr>
              </a:buClr>
              <a:buSzPct val="85000"/>
              <a:buFont typeface="Wingdings 2"/>
              <a:buChar char=""/>
              <a:defRPr kumimoji="1" sz="1200" kern="1200">
                <a:solidFill>
                  <a:schemeClr val="tx1"/>
                </a:solidFill>
                <a:latin typeface="メイリオ" pitchFamily="50" charset="-128"/>
                <a:ea typeface="メイリオ" pitchFamily="50" charset="-128"/>
                <a:cs typeface="メイリオ" pitchFamily="50" charset="-128"/>
              </a:defRPr>
            </a:lvl3pPr>
            <a:lvl4pPr marL="1097280" indent="-228600" algn="l" rtl="0" eaLnBrk="1" latinLnBrk="0" hangingPunct="1">
              <a:spcBef>
                <a:spcPts val="370"/>
              </a:spcBef>
              <a:buClr>
                <a:schemeClr val="accent3"/>
              </a:buClr>
              <a:buSzPct val="80000"/>
              <a:buFont typeface="Wingdings 2"/>
              <a:buChar char=""/>
              <a:defRPr kumimoji="1" sz="1200" kern="1200">
                <a:solidFill>
                  <a:schemeClr val="tx1"/>
                </a:solidFill>
                <a:latin typeface="メイリオ" pitchFamily="50" charset="-128"/>
                <a:ea typeface="メイリオ" pitchFamily="50" charset="-128"/>
                <a:cs typeface="メイリオ" pitchFamily="50" charset="-128"/>
              </a:defRPr>
            </a:lvl4pPr>
            <a:lvl5pPr marL="1371600" indent="-228600" algn="l" rtl="0" eaLnBrk="1" latinLnBrk="0" hangingPunct="1">
              <a:spcBef>
                <a:spcPts val="370"/>
              </a:spcBef>
              <a:buClr>
                <a:schemeClr val="accent3"/>
              </a:buClr>
              <a:buFontTx/>
              <a:buChar char="o"/>
              <a:defRPr kumimoji="1" sz="1200" kern="1200">
                <a:solidFill>
                  <a:schemeClr val="tx1"/>
                </a:solidFill>
                <a:latin typeface="メイリオ" pitchFamily="50" charset="-128"/>
                <a:ea typeface="メイリオ" pitchFamily="50" charset="-128"/>
                <a:cs typeface="メイリオ" pitchFamily="50" charset="-128"/>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pPr marL="0" indent="0" fontAlgn="auto">
              <a:spcAft>
                <a:spcPts val="0"/>
              </a:spcAft>
              <a:buFont typeface="Wingdings 2"/>
              <a:buNone/>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＜審査委員長＞</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marL="0" indent="0" fontAlgn="auto">
              <a:spcAft>
                <a:spcPts val="0"/>
              </a:spcAft>
              <a:buFont typeface="Wingdings 2"/>
              <a:buNone/>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安田　靖彦</a:t>
            </a:r>
            <a:br>
              <a:rPr lang="en-US" altLang="ja-JP" sz="1050" dirty="0">
                <a:latin typeface="Meiryo UI" panose="020B0604030504040204" pitchFamily="50" charset="-128"/>
                <a:ea typeface="Meiryo UI" panose="020B0604030504040204" pitchFamily="50" charset="-128"/>
                <a:cs typeface="Meiryo UI" panose="020B0604030504040204" pitchFamily="50" charset="-128"/>
              </a:rPr>
            </a:b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MCPC</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会長・早稲田大学名誉教授・東京大学名誉教授）</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0" indent="0" fontAlgn="auto">
              <a:spcAft>
                <a:spcPts val="0"/>
              </a:spcAft>
              <a:buFont typeface="Wingdings 2"/>
              <a:buNone/>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＜審査委員　所属組織＞</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予定</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br>
              <a:rPr lang="en-US" altLang="ja-JP" sz="1200" b="1"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総務省　総合通信基盤局　電波部　移動通信課</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一般社団法人 </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電子情報技術産業協会 </a:t>
            </a:r>
            <a:r>
              <a:rPr lang="en-US" altLang="zh-TW" sz="1100" dirty="0">
                <a:latin typeface="Meiryo UI" panose="020B0604030504040204" pitchFamily="50" charset="-128"/>
                <a:ea typeface="Meiryo UI" panose="020B0604030504040204" pitchFamily="50" charset="-128"/>
                <a:cs typeface="Meiryo UI" panose="020B0604030504040204" pitchFamily="50" charset="-128"/>
              </a:rPr>
              <a:t>(JEITA</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一般社団法人 情報通信ネットワーク産業協会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(CIAJ)</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特定非営利活動法人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IT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コーディネータ協会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(ITCA)</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一般社団法人 組込みシステム技術協会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(JASA)</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スマート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IoT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推進フォーラム 他</a:t>
            </a:r>
          </a:p>
        </p:txBody>
      </p:sp>
      <p:sp>
        <p:nvSpPr>
          <p:cNvPr id="67" name="角丸四角形 66"/>
          <p:cNvSpPr/>
          <p:nvPr/>
        </p:nvSpPr>
        <p:spPr>
          <a:xfrm>
            <a:off x="717550" y="1628775"/>
            <a:ext cx="2600325" cy="720725"/>
          </a:xfrm>
          <a:prstGeom prst="roundRect">
            <a:avLst/>
          </a:prstGeom>
          <a:solidFill>
            <a:srgbClr val="00B050"/>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グランプリ・総務大臣賞</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角丸四角形 67"/>
          <p:cNvSpPr/>
          <p:nvPr/>
        </p:nvSpPr>
        <p:spPr>
          <a:xfrm>
            <a:off x="1979712" y="3429000"/>
            <a:ext cx="788987" cy="727075"/>
          </a:xfrm>
          <a:prstGeom prst="round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パブリック</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賞</a:t>
            </a:r>
          </a:p>
        </p:txBody>
      </p:sp>
      <p:sp>
        <p:nvSpPr>
          <p:cNvPr id="69" name="角丸四角形 68"/>
          <p:cNvSpPr/>
          <p:nvPr/>
        </p:nvSpPr>
        <p:spPr>
          <a:xfrm>
            <a:off x="251520" y="3429000"/>
            <a:ext cx="793750" cy="720725"/>
          </a:xfrm>
          <a:prstGeom prst="round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テクノロジー</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賞</a:t>
            </a:r>
          </a:p>
        </p:txBody>
      </p:sp>
      <p:sp>
        <p:nvSpPr>
          <p:cNvPr id="70" name="角丸四角形 69"/>
          <p:cNvSpPr/>
          <p:nvPr/>
        </p:nvSpPr>
        <p:spPr>
          <a:xfrm>
            <a:off x="1115616" y="3436938"/>
            <a:ext cx="793750" cy="719137"/>
          </a:xfrm>
          <a:prstGeom prst="round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ビジネス</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賞</a:t>
            </a:r>
          </a:p>
        </p:txBody>
      </p:sp>
      <p:sp>
        <p:nvSpPr>
          <p:cNvPr id="71" name="角丸四角形 70"/>
          <p:cNvSpPr/>
          <p:nvPr/>
        </p:nvSpPr>
        <p:spPr>
          <a:xfrm>
            <a:off x="2843808" y="3433763"/>
            <a:ext cx="800100" cy="717550"/>
          </a:xfrm>
          <a:prstGeom prst="round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ローカル</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5G</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賞</a:t>
            </a:r>
          </a:p>
        </p:txBody>
      </p:sp>
      <p:sp>
        <p:nvSpPr>
          <p:cNvPr id="9224" name="テキスト ボックス 73"/>
          <p:cNvSpPr txBox="1">
            <a:spLocks noChangeArrowheads="1"/>
          </p:cNvSpPr>
          <p:nvPr/>
        </p:nvSpPr>
        <p:spPr bwMode="auto">
          <a:xfrm>
            <a:off x="771525" y="5094288"/>
            <a:ext cx="417513"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endParaRPr lang="ja-JP" altLang="en-US" sz="800" dirty="0"/>
          </a:p>
        </p:txBody>
      </p:sp>
      <p:sp>
        <p:nvSpPr>
          <p:cNvPr id="122" name="角丸四角形 121"/>
          <p:cNvSpPr/>
          <p:nvPr/>
        </p:nvSpPr>
        <p:spPr>
          <a:xfrm>
            <a:off x="298450" y="4554538"/>
            <a:ext cx="838200" cy="539750"/>
          </a:xfrm>
          <a:prstGeom prst="roundRect">
            <a:avLst/>
          </a:prstGeom>
          <a:solidFill>
            <a:schemeClr val="bg1"/>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特別賞</a:t>
            </a:r>
          </a:p>
        </p:txBody>
      </p:sp>
      <p:sp>
        <p:nvSpPr>
          <p:cNvPr id="123" name="角丸四角形 122"/>
          <p:cNvSpPr/>
          <p:nvPr/>
        </p:nvSpPr>
        <p:spPr>
          <a:xfrm>
            <a:off x="180975" y="3302000"/>
            <a:ext cx="4384676" cy="1049337"/>
          </a:xfrm>
          <a:prstGeom prst="roundRect">
            <a:avLst>
              <a:gd name="adj" fmla="val 11045"/>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4" name="直線コネクタ 31"/>
          <p:cNvCxnSpPr>
            <a:cxnSpLocks/>
            <a:endCxn id="67" idx="2"/>
          </p:cNvCxnSpPr>
          <p:nvPr/>
        </p:nvCxnSpPr>
        <p:spPr>
          <a:xfrm flipV="1">
            <a:off x="2017712" y="2349500"/>
            <a:ext cx="1" cy="863476"/>
          </a:xfrm>
          <a:prstGeom prst="straightConnector1">
            <a:avLst/>
          </a:prstGeom>
          <a:solidFill>
            <a:schemeClr val="bg1"/>
          </a:solidFill>
          <a:ln w="57150">
            <a:solidFill>
              <a:srgbClr val="92D050"/>
            </a:solidFill>
            <a:prstDash val="solid"/>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cxnSp>
      <p:sp>
        <p:nvSpPr>
          <p:cNvPr id="128" name="テキスト ボックス 127"/>
          <p:cNvSpPr txBox="1"/>
          <p:nvPr/>
        </p:nvSpPr>
        <p:spPr>
          <a:xfrm>
            <a:off x="2232794" y="2348880"/>
            <a:ext cx="1835150" cy="792163"/>
          </a:xfrm>
          <a:prstGeom prst="rect">
            <a:avLst/>
          </a:prstGeom>
          <a:noFill/>
        </p:spPr>
        <p:txBody>
          <a:bodyPr anchor="ctr"/>
          <a:lstStyle/>
          <a:p>
            <a:pPr eaLnBrk="1" fontAlgn="auto" hangingPunct="1">
              <a:spcBef>
                <a:spcPts val="0"/>
              </a:spcBef>
              <a:spcAft>
                <a:spcPts val="0"/>
              </a:spcAft>
              <a:defRPr/>
            </a:pPr>
            <a:r>
              <a:rPr lang="ja-JP" altLang="en-US" sz="8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モバイルテクノロジー賞」「モバイルビジネス賞」「モバイルパブリック賞」「モバイル中小企業賞」から</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事例を選定</a:t>
            </a:r>
          </a:p>
        </p:txBody>
      </p:sp>
      <p:cxnSp>
        <p:nvCxnSpPr>
          <p:cNvPr id="22" name="直線矢印コネクタ 21"/>
          <p:cNvCxnSpPr>
            <a:stCxn id="26" idx="6"/>
            <a:endCxn id="64" idx="2"/>
          </p:cNvCxnSpPr>
          <p:nvPr/>
        </p:nvCxnSpPr>
        <p:spPr>
          <a:xfrm flipV="1">
            <a:off x="5297488" y="1981200"/>
            <a:ext cx="146050" cy="7938"/>
          </a:xfrm>
          <a:prstGeom prst="straightConnector1">
            <a:avLst/>
          </a:prstGeom>
          <a:ln w="1905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26" name="円/楕円 25"/>
          <p:cNvSpPr/>
          <p:nvPr/>
        </p:nvSpPr>
        <p:spPr>
          <a:xfrm>
            <a:off x="4576763" y="1628775"/>
            <a:ext cx="720725" cy="72072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応募</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〆切</a:t>
            </a:r>
          </a:p>
        </p:txBody>
      </p:sp>
      <p:sp>
        <p:nvSpPr>
          <p:cNvPr id="9232" name="テキスト ボックス 28"/>
          <p:cNvSpPr txBox="1">
            <a:spLocks noChangeArrowheads="1"/>
          </p:cNvSpPr>
          <p:nvPr/>
        </p:nvSpPr>
        <p:spPr bwMode="auto">
          <a:xfrm>
            <a:off x="4576763" y="1341438"/>
            <a:ext cx="693737"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900"/>
              <a:t>8</a:t>
            </a:r>
            <a:r>
              <a:rPr lang="ja-JP" altLang="en-US" sz="900"/>
              <a:t>月</a:t>
            </a:r>
            <a:r>
              <a:rPr lang="en-US" altLang="ja-JP" sz="900"/>
              <a:t>31</a:t>
            </a:r>
            <a:r>
              <a:rPr lang="ja-JP" altLang="en-US" sz="900"/>
              <a:t>日</a:t>
            </a:r>
          </a:p>
        </p:txBody>
      </p:sp>
      <p:sp>
        <p:nvSpPr>
          <p:cNvPr id="9233" name="テキスト ボックス 29"/>
          <p:cNvSpPr txBox="1">
            <a:spLocks noChangeArrowheads="1"/>
          </p:cNvSpPr>
          <p:nvPr/>
        </p:nvSpPr>
        <p:spPr bwMode="auto">
          <a:xfrm>
            <a:off x="5454650" y="1341438"/>
            <a:ext cx="69373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900" dirty="0"/>
              <a:t>9</a:t>
            </a:r>
            <a:r>
              <a:rPr lang="ja-JP" altLang="en-US" sz="900" dirty="0"/>
              <a:t>月</a:t>
            </a:r>
            <a:r>
              <a:rPr lang="en-US" altLang="ja-JP" sz="900" dirty="0"/>
              <a:t>29</a:t>
            </a:r>
            <a:r>
              <a:rPr lang="ja-JP" altLang="en-US" sz="900" dirty="0"/>
              <a:t>日</a:t>
            </a:r>
          </a:p>
        </p:txBody>
      </p:sp>
      <p:sp>
        <p:nvSpPr>
          <p:cNvPr id="9234" name="テキスト ボックス 31"/>
          <p:cNvSpPr txBox="1">
            <a:spLocks noChangeArrowheads="1"/>
          </p:cNvSpPr>
          <p:nvPr/>
        </p:nvSpPr>
        <p:spPr bwMode="auto">
          <a:xfrm>
            <a:off x="6405563" y="1341438"/>
            <a:ext cx="695325"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900" dirty="0"/>
              <a:t>10</a:t>
            </a:r>
            <a:r>
              <a:rPr lang="ja-JP" altLang="en-US" sz="900" dirty="0"/>
              <a:t>月</a:t>
            </a:r>
            <a:r>
              <a:rPr lang="en-US" altLang="ja-JP" sz="900" dirty="0"/>
              <a:t>24</a:t>
            </a:r>
            <a:r>
              <a:rPr lang="ja-JP" altLang="en-US" sz="900" dirty="0"/>
              <a:t>日</a:t>
            </a:r>
          </a:p>
        </p:txBody>
      </p:sp>
      <p:sp>
        <p:nvSpPr>
          <p:cNvPr id="54" name="テキスト ボックス 53"/>
          <p:cNvSpPr txBox="1"/>
          <p:nvPr/>
        </p:nvSpPr>
        <p:spPr>
          <a:xfrm>
            <a:off x="6024563" y="900113"/>
            <a:ext cx="13970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審査日程</a:t>
            </a:r>
          </a:p>
        </p:txBody>
      </p:sp>
      <p:sp>
        <p:nvSpPr>
          <p:cNvPr id="55" name="テキスト ボックス 54"/>
          <p:cNvSpPr txBox="1"/>
          <p:nvPr/>
        </p:nvSpPr>
        <p:spPr>
          <a:xfrm>
            <a:off x="6024563" y="2708275"/>
            <a:ext cx="13970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審査委員</a:t>
            </a:r>
          </a:p>
        </p:txBody>
      </p:sp>
      <p:sp>
        <p:nvSpPr>
          <p:cNvPr id="56" name="テキスト ボックス 55"/>
          <p:cNvSpPr txBox="1"/>
          <p:nvPr/>
        </p:nvSpPr>
        <p:spPr>
          <a:xfrm>
            <a:off x="1354138" y="900113"/>
            <a:ext cx="13970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賞の構成</a:t>
            </a:r>
          </a:p>
        </p:txBody>
      </p:sp>
      <p:sp>
        <p:nvSpPr>
          <p:cNvPr id="64" name="円/楕円 63"/>
          <p:cNvSpPr/>
          <p:nvPr/>
        </p:nvSpPr>
        <p:spPr>
          <a:xfrm>
            <a:off x="5443538" y="1620838"/>
            <a:ext cx="720725" cy="72072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一次</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審査</a:t>
            </a:r>
          </a:p>
        </p:txBody>
      </p:sp>
      <p:sp>
        <p:nvSpPr>
          <p:cNvPr id="75" name="円/楕円 74"/>
          <p:cNvSpPr/>
          <p:nvPr/>
        </p:nvSpPr>
        <p:spPr>
          <a:xfrm>
            <a:off x="6380163" y="1628775"/>
            <a:ext cx="720725" cy="72072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二次</a:t>
            </a:r>
            <a:br>
              <a:rPr lang="en-US" altLang="ja-JP" sz="1600" dirty="0">
                <a:latin typeface="Meiryo UI" panose="020B0604030504040204" pitchFamily="50" charset="-128"/>
                <a:ea typeface="Meiryo UI" panose="020B0604030504040204" pitchFamily="50" charset="-128"/>
                <a:cs typeface="Meiryo UI" panose="020B0604030504040204" pitchFamily="50" charset="-128"/>
              </a:rPr>
            </a:br>
            <a:r>
              <a:rPr lang="ja-JP" altLang="en-US" sz="1600" dirty="0">
                <a:latin typeface="Meiryo UI" panose="020B0604030504040204" pitchFamily="50" charset="-128"/>
                <a:ea typeface="Meiryo UI" panose="020B0604030504040204" pitchFamily="50" charset="-128"/>
                <a:cs typeface="Meiryo UI" panose="020B0604030504040204" pitchFamily="50" charset="-128"/>
              </a:rPr>
              <a:t>審査</a:t>
            </a:r>
          </a:p>
        </p:txBody>
      </p:sp>
      <p:cxnSp>
        <p:nvCxnSpPr>
          <p:cNvPr id="78" name="直線矢印コネクタ 77"/>
          <p:cNvCxnSpPr>
            <a:stCxn id="64" idx="6"/>
            <a:endCxn id="75" idx="2"/>
          </p:cNvCxnSpPr>
          <p:nvPr/>
        </p:nvCxnSpPr>
        <p:spPr>
          <a:xfrm>
            <a:off x="6164263" y="1981200"/>
            <a:ext cx="215900" cy="7938"/>
          </a:xfrm>
          <a:prstGeom prst="straightConnector1">
            <a:avLst/>
          </a:prstGeom>
          <a:ln w="1905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1" name="直線矢印コネクタ 80"/>
          <p:cNvCxnSpPr>
            <a:stCxn id="75" idx="6"/>
          </p:cNvCxnSpPr>
          <p:nvPr/>
        </p:nvCxnSpPr>
        <p:spPr>
          <a:xfrm>
            <a:off x="7100888" y="1989138"/>
            <a:ext cx="142875" cy="0"/>
          </a:xfrm>
          <a:prstGeom prst="straightConnector1">
            <a:avLst/>
          </a:prstGeom>
          <a:ln w="1905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46" name="円/楕円 45"/>
          <p:cNvSpPr/>
          <p:nvPr/>
        </p:nvSpPr>
        <p:spPr>
          <a:xfrm>
            <a:off x="7308850" y="1628775"/>
            <a:ext cx="720725" cy="72072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表彰式</a:t>
            </a:r>
          </a:p>
        </p:txBody>
      </p:sp>
      <p:sp>
        <p:nvSpPr>
          <p:cNvPr id="9243" name="テキスト ボックス 32"/>
          <p:cNvSpPr txBox="1">
            <a:spLocks noChangeArrowheads="1"/>
          </p:cNvSpPr>
          <p:nvPr/>
        </p:nvSpPr>
        <p:spPr bwMode="auto">
          <a:xfrm>
            <a:off x="7275513" y="1341438"/>
            <a:ext cx="695325"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900" dirty="0"/>
              <a:t>11</a:t>
            </a:r>
            <a:r>
              <a:rPr lang="ja-JP" altLang="en-US" sz="900" dirty="0"/>
              <a:t>月</a:t>
            </a:r>
            <a:r>
              <a:rPr lang="en-US" altLang="ja-JP" sz="900" dirty="0"/>
              <a:t>26</a:t>
            </a:r>
            <a:r>
              <a:rPr lang="ja-JP" altLang="en-US" sz="900" dirty="0"/>
              <a:t>日</a:t>
            </a:r>
          </a:p>
        </p:txBody>
      </p:sp>
      <p:sp>
        <p:nvSpPr>
          <p:cNvPr id="9244" name="テキスト ボックス 33"/>
          <p:cNvSpPr txBox="1">
            <a:spLocks noChangeArrowheads="1"/>
          </p:cNvSpPr>
          <p:nvPr/>
        </p:nvSpPr>
        <p:spPr bwMode="auto">
          <a:xfrm>
            <a:off x="1119188" y="4854575"/>
            <a:ext cx="183515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800" dirty="0"/>
              <a:t>上記の受賞事例に準ずるものを選定</a:t>
            </a:r>
          </a:p>
        </p:txBody>
      </p:sp>
      <p:sp>
        <p:nvSpPr>
          <p:cNvPr id="9245" name="テキスト ボックス 73"/>
          <p:cNvSpPr txBox="1">
            <a:spLocks noChangeArrowheads="1"/>
          </p:cNvSpPr>
          <p:nvPr/>
        </p:nvSpPr>
        <p:spPr bwMode="auto">
          <a:xfrm>
            <a:off x="3263900" y="4146550"/>
            <a:ext cx="530225" cy="20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800"/>
              <a:t>各</a:t>
            </a:r>
            <a:r>
              <a:rPr lang="en-US" altLang="ja-JP" sz="800"/>
              <a:t>1</a:t>
            </a:r>
            <a:r>
              <a:rPr lang="ja-JP" altLang="en-US" sz="800"/>
              <a:t>事例</a:t>
            </a:r>
          </a:p>
        </p:txBody>
      </p:sp>
      <p:sp>
        <p:nvSpPr>
          <p:cNvPr id="9246" name="スライド番号プレースホルダー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45753D19-F5A0-4A3D-861E-4212DF0BCE9A}" type="slidenum">
              <a:rPr lang="ja-JP" altLang="en-US" sz="1200" smtClean="0">
                <a:solidFill>
                  <a:srgbClr val="92D050"/>
                </a:solidFill>
              </a:rPr>
              <a:pPr>
                <a:spcBef>
                  <a:spcPct val="0"/>
                </a:spcBef>
                <a:buFontTx/>
                <a:buNone/>
              </a:pPr>
              <a:t>2</a:t>
            </a:fld>
            <a:endParaRPr lang="ja-JP" altLang="en-US" sz="1200">
              <a:solidFill>
                <a:srgbClr val="92D050"/>
              </a:solidFill>
            </a:endParaRPr>
          </a:p>
        </p:txBody>
      </p:sp>
      <p:sp>
        <p:nvSpPr>
          <p:cNvPr id="3" name="角丸四角形 70">
            <a:extLst>
              <a:ext uri="{FF2B5EF4-FFF2-40B4-BE49-F238E27FC236}">
                <a16:creationId xmlns:a16="http://schemas.microsoft.com/office/drawing/2014/main" id="{6D0E20CE-A188-048D-A0FB-349C5F6381E2}"/>
              </a:ext>
            </a:extLst>
          </p:cNvPr>
          <p:cNvSpPr/>
          <p:nvPr/>
        </p:nvSpPr>
        <p:spPr>
          <a:xfrm>
            <a:off x="3707904" y="3429000"/>
            <a:ext cx="765745" cy="717550"/>
          </a:xfrm>
          <a:prstGeom prst="round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賞</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971550" y="549275"/>
            <a:ext cx="7200900" cy="719138"/>
          </a:xfrm>
        </p:spPr>
        <p:txBody>
          <a:bodyPr/>
          <a:lstStyle/>
          <a:p>
            <a:pPr eaLnBrk="1" hangingPunct="1"/>
            <a:r>
              <a:rPr lang="ja-JP" altLang="en-US">
                <a:solidFill>
                  <a:schemeClr val="tx1"/>
                </a:solidFill>
              </a:rPr>
              <a:t>エントリーシート記入上のガイド</a:t>
            </a:r>
          </a:p>
        </p:txBody>
      </p:sp>
      <p:sp>
        <p:nvSpPr>
          <p:cNvPr id="6147" name="コンテンツ プレースホルダー 2"/>
          <p:cNvSpPr>
            <a:spLocks noGrp="1"/>
          </p:cNvSpPr>
          <p:nvPr>
            <p:ph idx="1"/>
          </p:nvPr>
        </p:nvSpPr>
        <p:spPr>
          <a:xfrm>
            <a:off x="971550" y="1340644"/>
            <a:ext cx="7416874" cy="1295400"/>
          </a:xfrm>
        </p:spPr>
        <p:txBody>
          <a:bodyPr>
            <a:normAutofit fontScale="92500" lnSpcReduction="10000"/>
          </a:bodyPr>
          <a:lstStyle/>
          <a:p>
            <a:pPr marL="0" indent="0" eaLnBrk="1" hangingPunct="1">
              <a:buFont typeface="Arial" panose="020B0604020202020204" pitchFamily="34" charset="0"/>
              <a:buNone/>
              <a:defRPr/>
            </a:pPr>
            <a:r>
              <a:rPr lang="ja-JP" altLang="en-US" sz="1400" dirty="0"/>
              <a:t>次ページ以降が</a:t>
            </a:r>
            <a:r>
              <a:rPr lang="en-US" altLang="ja-JP" sz="1400" dirty="0"/>
              <a:t>MCPC award</a:t>
            </a:r>
            <a:r>
              <a:rPr lang="ja-JP" altLang="en-US" sz="1400" dirty="0"/>
              <a:t>（ユーザー部門）のエントリーシート（応募書式）です。</a:t>
            </a:r>
            <a:endParaRPr lang="en-US" altLang="ja-JP" sz="1400" dirty="0"/>
          </a:p>
          <a:p>
            <a:pPr marL="0" indent="0" eaLnBrk="1" hangingPunct="1">
              <a:buFont typeface="Arial" panose="020B0604020202020204" pitchFamily="34" charset="0"/>
              <a:buNone/>
              <a:defRPr/>
            </a:pPr>
            <a:r>
              <a:rPr lang="ja-JP" altLang="en-US" sz="1400" dirty="0"/>
              <a:t>以下のガイドを参考に、わかりやすく、正確に、かつ、可能な範囲で漏れのないよう記入下さい。</a:t>
            </a:r>
            <a:br>
              <a:rPr lang="en-US" altLang="ja-JP" sz="1400" dirty="0"/>
            </a:br>
            <a:r>
              <a:rPr lang="ja-JP" altLang="en-US" sz="1400" dirty="0">
                <a:solidFill>
                  <a:srgbClr val="FF0000"/>
                </a:solidFill>
              </a:rPr>
              <a:t>提出時には、スライド</a:t>
            </a:r>
            <a:r>
              <a:rPr lang="en-US" altLang="ja-JP" sz="1400" dirty="0">
                <a:solidFill>
                  <a:srgbClr val="FF0000"/>
                </a:solidFill>
              </a:rPr>
              <a:t>P.1</a:t>
            </a:r>
            <a:r>
              <a:rPr lang="ja-JP" altLang="en-US" sz="1400" dirty="0">
                <a:solidFill>
                  <a:srgbClr val="FF0000"/>
                </a:solidFill>
              </a:rPr>
              <a:t>～</a:t>
            </a:r>
            <a:r>
              <a:rPr lang="en-US" altLang="ja-JP" sz="1400" dirty="0">
                <a:solidFill>
                  <a:srgbClr val="FF0000"/>
                </a:solidFill>
              </a:rPr>
              <a:t>P.3</a:t>
            </a:r>
            <a:r>
              <a:rPr lang="ja-JP" altLang="en-US" sz="1400" dirty="0" err="1">
                <a:solidFill>
                  <a:srgbClr val="FF0000"/>
                </a:solidFill>
              </a:rPr>
              <a:t>を削</a:t>
            </a:r>
            <a:r>
              <a:rPr lang="ja-JP" altLang="en-US" sz="1400" dirty="0">
                <a:solidFill>
                  <a:srgbClr val="FF0000"/>
                </a:solidFill>
              </a:rPr>
              <a:t>除して下さい。</a:t>
            </a:r>
            <a:endParaRPr lang="en-US" altLang="ja-JP" sz="1400" dirty="0">
              <a:solidFill>
                <a:srgbClr val="FF0000"/>
              </a:solidFill>
            </a:endParaRPr>
          </a:p>
          <a:p>
            <a:pPr marL="0" indent="0" eaLnBrk="1" hangingPunct="1">
              <a:buFont typeface="Arial" panose="020B0604020202020204" pitchFamily="34" charset="0"/>
              <a:buNone/>
              <a:defRPr/>
            </a:pPr>
            <a:r>
              <a:rPr lang="ja-JP" altLang="en-US" sz="1400" dirty="0"/>
              <a:t>エントリーシートの総スライド数は原則</a:t>
            </a:r>
            <a:r>
              <a:rPr lang="en-US" altLang="ja-JP" sz="1400" dirty="0"/>
              <a:t>14</a:t>
            </a:r>
            <a:r>
              <a:rPr lang="ja-JP" altLang="en-US" sz="1400" dirty="0"/>
              <a:t>枚（表紙、①～⑥、</a:t>
            </a:r>
            <a:r>
              <a:rPr lang="en-US" altLang="ja-JP" sz="1400" dirty="0"/>
              <a:t>A</a:t>
            </a:r>
            <a:r>
              <a:rPr lang="ja-JP" altLang="en-US" sz="1400" dirty="0"/>
              <a:t>～</a:t>
            </a:r>
            <a:r>
              <a:rPr lang="en-US" altLang="ja-JP" sz="1400" dirty="0"/>
              <a:t>D</a:t>
            </a:r>
            <a:r>
              <a:rPr lang="ja-JP" altLang="en-US" sz="1400" dirty="0"/>
              <a:t>、⑦～⑨）ですが、④、</a:t>
            </a:r>
            <a:r>
              <a:rPr lang="en-US" altLang="ja-JP" sz="1400" dirty="0"/>
              <a:t>A</a:t>
            </a:r>
            <a:r>
              <a:rPr lang="ja-JP" altLang="en-US" sz="1400" dirty="0" err="1"/>
              <a:t>、</a:t>
            </a:r>
            <a:r>
              <a:rPr lang="en-US" altLang="ja-JP" sz="1400" dirty="0"/>
              <a:t>B</a:t>
            </a:r>
            <a:r>
              <a:rPr lang="ja-JP" altLang="en-US" sz="1400" dirty="0"/>
              <a:t>、⑦の項目は下表に指定の枚数までスライドを増やして頂いてかまいません。</a:t>
            </a:r>
            <a:endParaRPr lang="en-US" altLang="ja-JP" sz="1400" dirty="0"/>
          </a:p>
          <a:p>
            <a:pPr marL="0" indent="0" eaLnBrk="1" hangingPunct="1">
              <a:buFont typeface="Arial" panose="020B0604020202020204" pitchFamily="34" charset="0"/>
              <a:buNone/>
              <a:defRPr/>
            </a:pPr>
            <a:r>
              <a:rPr lang="ja-JP" altLang="en-US" sz="1400" dirty="0">
                <a:solidFill>
                  <a:srgbClr val="FF0000"/>
                </a:solidFill>
              </a:rPr>
              <a:t>ただし、いかなる場合も、項目の追加（新設）、削除、順番の変更は行わないで下さい。</a:t>
            </a:r>
            <a:endParaRPr lang="en-US" altLang="ja-JP" sz="1400" dirty="0">
              <a:solidFill>
                <a:srgbClr val="FF0000"/>
              </a:solidFill>
            </a:endParaRPr>
          </a:p>
        </p:txBody>
      </p:sp>
      <p:sp>
        <p:nvSpPr>
          <p:cNvPr id="11268" name="スライド番号プレースホルダー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5D023C0B-74D5-4C97-B9DA-B24A65102D78}" type="slidenum">
              <a:rPr lang="ja-JP" altLang="en-US" sz="1200" smtClean="0">
                <a:solidFill>
                  <a:srgbClr val="92D050"/>
                </a:solidFill>
              </a:rPr>
              <a:pPr>
                <a:spcBef>
                  <a:spcPct val="0"/>
                </a:spcBef>
                <a:buFontTx/>
                <a:buNone/>
              </a:pPr>
              <a:t>3</a:t>
            </a:fld>
            <a:endParaRPr lang="ja-JP" altLang="en-US" sz="1200">
              <a:solidFill>
                <a:srgbClr val="92D050"/>
              </a:solidFill>
            </a:endParaRPr>
          </a:p>
        </p:txBody>
      </p:sp>
      <p:graphicFrame>
        <p:nvGraphicFramePr>
          <p:cNvPr id="6" name="表 5"/>
          <p:cNvGraphicFramePr>
            <a:graphicFrameLocks noGrp="1"/>
          </p:cNvGraphicFramePr>
          <p:nvPr>
            <p:extLst>
              <p:ext uri="{D42A27DB-BD31-4B8C-83A1-F6EECF244321}">
                <p14:modId xmlns:p14="http://schemas.microsoft.com/office/powerpoint/2010/main" val="3833727865"/>
              </p:ext>
            </p:extLst>
          </p:nvPr>
        </p:nvGraphicFramePr>
        <p:xfrm>
          <a:off x="611188" y="2708275"/>
          <a:ext cx="8137276" cy="3914786"/>
        </p:xfrm>
        <a:graphic>
          <a:graphicData uri="http://schemas.openxmlformats.org/drawingml/2006/table">
            <a:tbl>
              <a:tblPr firstRow="1" bandRow="1">
                <a:tableStyleId>{F5AB1C69-6EDB-4FF4-983F-18BD219EF322}</a:tableStyleId>
              </a:tblPr>
              <a:tblGrid>
                <a:gridCol w="741794">
                  <a:extLst>
                    <a:ext uri="{9D8B030D-6E8A-4147-A177-3AD203B41FA5}">
                      <a16:colId xmlns:a16="http://schemas.microsoft.com/office/drawing/2014/main" val="20000"/>
                    </a:ext>
                  </a:extLst>
                </a:gridCol>
                <a:gridCol w="3435042">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tblGrid>
              <a:tr h="2943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bg1"/>
                          </a:solidFill>
                          <a:latin typeface="Meiryo UI" pitchFamily="50" charset="-128"/>
                          <a:ea typeface="Meiryo UI" pitchFamily="50" charset="-128"/>
                          <a:cs typeface="Meiryo UI" pitchFamily="50" charset="-128"/>
                        </a:rPr>
                        <a:t>パート</a:t>
                      </a:r>
                    </a:p>
                  </a:txBody>
                  <a:tcPr marL="91433" marR="91433" marT="48082" marB="48082"/>
                </a:tc>
                <a:tc>
                  <a:txBody>
                    <a:bodyPr/>
                    <a:lstStyle/>
                    <a:p>
                      <a:pPr marL="0" indent="0" algn="ctr">
                        <a:buFont typeface="Arial" pitchFamily="34" charset="0"/>
                        <a:buNone/>
                      </a:pPr>
                      <a:r>
                        <a:rPr kumimoji="1" lang="ja-JP" altLang="en-US" sz="1300" dirty="0">
                          <a:solidFill>
                            <a:schemeClr val="bg1"/>
                          </a:solidFill>
                          <a:latin typeface="Meiryo UI" pitchFamily="50" charset="-128"/>
                          <a:ea typeface="Meiryo UI" pitchFamily="50" charset="-128"/>
                          <a:cs typeface="Meiryo UI" pitchFamily="50" charset="-128"/>
                        </a:rPr>
                        <a:t>項目</a:t>
                      </a:r>
                      <a:r>
                        <a:rPr kumimoji="1" lang="ja-JP" altLang="en-US" sz="1100" dirty="0">
                          <a:solidFill>
                            <a:schemeClr val="bg1"/>
                          </a:solidFill>
                          <a:latin typeface="Meiryo UI" pitchFamily="50" charset="-128"/>
                          <a:ea typeface="Meiryo UI" pitchFamily="50" charset="-128"/>
                          <a:cs typeface="Meiryo UI" pitchFamily="50" charset="-128"/>
                        </a:rPr>
                        <a:t>（スライド枚数）</a:t>
                      </a:r>
                    </a:p>
                  </a:txBody>
                  <a:tcPr marL="91433" marR="91433" marT="48082" marB="48082"/>
                </a:tc>
                <a:tc>
                  <a:txBody>
                    <a:bodyPr/>
                    <a:lstStyle/>
                    <a:p>
                      <a:pPr marL="0" indent="0" algn="ctr">
                        <a:buFont typeface="Arial" pitchFamily="34" charset="0"/>
                        <a:buNone/>
                      </a:pPr>
                      <a:r>
                        <a:rPr kumimoji="1" lang="ja-JP" altLang="en-US" sz="1300" dirty="0">
                          <a:solidFill>
                            <a:schemeClr val="bg1"/>
                          </a:solidFill>
                          <a:latin typeface="Meiryo UI" pitchFamily="50" charset="-128"/>
                          <a:ea typeface="Meiryo UI" pitchFamily="50" charset="-128"/>
                          <a:cs typeface="Meiryo UI" pitchFamily="50" charset="-128"/>
                        </a:rPr>
                        <a:t>記入上のガイド</a:t>
                      </a:r>
                    </a:p>
                  </a:txBody>
                  <a:tcPr marL="91433" marR="91433" marT="48082" marB="48082"/>
                </a:tc>
                <a:extLst>
                  <a:ext uri="{0D108BD9-81ED-4DB2-BD59-A6C34878D82A}">
                    <a16:rowId xmlns:a16="http://schemas.microsoft.com/office/drawing/2014/main" val="10000"/>
                  </a:ext>
                </a:extLst>
              </a:tr>
              <a:tr h="29432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表紙</a:t>
                      </a:r>
                    </a:p>
                  </a:txBody>
                  <a:tcPr marL="91433" marR="91433" marT="48082" marB="48082"/>
                </a:tc>
                <a:tc>
                  <a:txBody>
                    <a:bodyPr/>
                    <a:lstStyle/>
                    <a:p>
                      <a:pPr marL="0" indent="0" algn="l">
                        <a:buFont typeface="+mj-ea"/>
                        <a:buNone/>
                      </a:pPr>
                      <a:r>
                        <a:rPr kumimoji="1" lang="ja-JP" altLang="en-US" sz="1300" dirty="0">
                          <a:solidFill>
                            <a:schemeClr val="tx1"/>
                          </a:solidFill>
                          <a:latin typeface="Meiryo UI" pitchFamily="50" charset="-128"/>
                          <a:ea typeface="Meiryo UI" pitchFamily="50" charset="-128"/>
                          <a:cs typeface="Meiryo UI" pitchFamily="50" charset="-128"/>
                        </a:rPr>
                        <a:t>エントリーシート表紙</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100" dirty="0">
                        <a:solidFill>
                          <a:schemeClr val="tx1"/>
                        </a:solidFill>
                        <a:latin typeface="Meiryo UI" pitchFamily="50" charset="-128"/>
                        <a:ea typeface="Meiryo UI" pitchFamily="50" charset="-128"/>
                        <a:cs typeface="Meiryo UI" pitchFamily="50" charset="-128"/>
                      </a:endParaRPr>
                    </a:p>
                  </a:txBody>
                  <a:tcPr marL="91433" marR="91433" marT="48082" marB="48082"/>
                </a:tc>
                <a:tc>
                  <a:txBody>
                    <a:bodyPr/>
                    <a:lstStyle/>
                    <a:p>
                      <a:pPr marL="95250" indent="-95250" algn="l">
                        <a:buFont typeface="Arial" pitchFamily="34" charset="0"/>
                        <a:buChar char="•"/>
                      </a:pPr>
                      <a:r>
                        <a:rPr kumimoji="1" lang="ja-JP" altLang="en-US" sz="1300" dirty="0">
                          <a:solidFill>
                            <a:schemeClr val="tx1"/>
                          </a:solidFill>
                          <a:latin typeface="Meiryo UI" pitchFamily="50" charset="-128"/>
                          <a:ea typeface="Meiryo UI" pitchFamily="50" charset="-128"/>
                          <a:cs typeface="Meiryo UI" pitchFamily="50" charset="-128"/>
                        </a:rPr>
                        <a:t>そのままお使いください。</a:t>
                      </a:r>
                      <a:endParaRPr kumimoji="1" lang="en-US" altLang="ja-JP" sz="1300" dirty="0">
                        <a:solidFill>
                          <a:schemeClr val="tx1"/>
                        </a:solidFill>
                        <a:latin typeface="Meiryo UI" pitchFamily="50" charset="-128"/>
                        <a:ea typeface="Meiryo UI" pitchFamily="50" charset="-128"/>
                        <a:cs typeface="Meiryo UI" pitchFamily="50" charset="-128"/>
                      </a:endParaRPr>
                    </a:p>
                  </a:txBody>
                  <a:tcPr marL="91433" marR="91433" marT="48082" marB="48082"/>
                </a:tc>
                <a:extLst>
                  <a:ext uri="{0D108BD9-81ED-4DB2-BD59-A6C34878D82A}">
                    <a16:rowId xmlns:a16="http://schemas.microsoft.com/office/drawing/2014/main" val="10001"/>
                  </a:ext>
                </a:extLst>
              </a:tr>
              <a:tr h="125471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基礎</a:t>
                      </a:r>
                      <a:br>
                        <a:rPr kumimoji="1" lang="en-US" altLang="ja-JP" sz="1300" dirty="0">
                          <a:solidFill>
                            <a:schemeClr val="tx1"/>
                          </a:solidFill>
                          <a:latin typeface="Meiryo UI" pitchFamily="50" charset="-128"/>
                          <a:ea typeface="Meiryo UI" pitchFamily="50" charset="-128"/>
                          <a:cs typeface="Meiryo UI" pitchFamily="50" charset="-128"/>
                        </a:rPr>
                      </a:br>
                      <a:r>
                        <a:rPr kumimoji="1" lang="ja-JP" altLang="en-US" sz="1300" dirty="0">
                          <a:solidFill>
                            <a:schemeClr val="tx1"/>
                          </a:solidFill>
                          <a:latin typeface="Meiryo UI" pitchFamily="50" charset="-128"/>
                          <a:ea typeface="Meiryo UI" pitchFamily="50" charset="-128"/>
                          <a:cs typeface="Meiryo UI" pitchFamily="50" charset="-128"/>
                        </a:rPr>
                        <a:t>情報</a:t>
                      </a:r>
                    </a:p>
                  </a:txBody>
                  <a:tcPr marL="91433" marR="91433" marT="48082" marB="48082"/>
                </a:tc>
                <a:tc>
                  <a:txBody>
                    <a:bodyPr/>
                    <a:lstStyle/>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応募者名・応募システム名称等</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100" dirty="0">
                        <a:solidFill>
                          <a:schemeClr val="tx1"/>
                        </a:solidFill>
                        <a:latin typeface="Meiryo UI" pitchFamily="50" charset="-128"/>
                        <a:ea typeface="Meiryo UI" pitchFamily="50" charset="-128"/>
                        <a:cs typeface="Meiryo UI" pitchFamily="50" charset="-128"/>
                      </a:endParaRPr>
                    </a:p>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応募者情報</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応募システムの構成要素</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応募システムの全体像</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2</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応募システムのユーザー像・ユーザー数</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100" dirty="0">
                        <a:solidFill>
                          <a:schemeClr val="tx1"/>
                        </a:solidFill>
                        <a:latin typeface="Meiryo UI" pitchFamily="50" charset="-128"/>
                        <a:ea typeface="Meiryo UI" pitchFamily="50" charset="-128"/>
                        <a:cs typeface="Meiryo UI" pitchFamily="50" charset="-128"/>
                      </a:endParaRPr>
                    </a:p>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経営課題、社会課題、取り組みの必要性</a:t>
                      </a:r>
                    </a:p>
                  </a:txBody>
                  <a:tcPr marL="91433" marR="91433" marT="48082" marB="48082"/>
                </a:tc>
                <a:tc>
                  <a:txBody>
                    <a:bodyPr/>
                    <a:lstStyle/>
                    <a:p>
                      <a:pPr marL="95250" indent="-95250" algn="l">
                        <a:buFont typeface="Arial" pitchFamily="34" charset="0"/>
                        <a:buChar char="•"/>
                      </a:pPr>
                      <a:r>
                        <a:rPr kumimoji="1" lang="ja-JP" altLang="en-US" sz="1300" dirty="0">
                          <a:solidFill>
                            <a:schemeClr val="tx1"/>
                          </a:solidFill>
                          <a:latin typeface="Meiryo UI" pitchFamily="50" charset="-128"/>
                          <a:ea typeface="Meiryo UI" pitchFamily="50" charset="-128"/>
                          <a:cs typeface="Meiryo UI" pitchFamily="50" charset="-128"/>
                        </a:rPr>
                        <a:t>正確に、かつ、可能な範囲で漏れのないように記入して下さい。</a:t>
                      </a:r>
                      <a:endParaRPr kumimoji="1" lang="en-US" altLang="ja-JP" sz="1300" dirty="0">
                        <a:solidFill>
                          <a:schemeClr val="tx1"/>
                        </a:solidFill>
                        <a:latin typeface="Meiryo UI" pitchFamily="50" charset="-128"/>
                        <a:ea typeface="Meiryo UI" pitchFamily="50" charset="-128"/>
                        <a:cs typeface="Meiryo UI" pitchFamily="50" charset="-128"/>
                      </a:endParaRPr>
                    </a:p>
                    <a:p>
                      <a:pPr marL="95250" indent="-95250" algn="l">
                        <a:buFont typeface="Arial" pitchFamily="34" charset="0"/>
                        <a:buChar char="•"/>
                      </a:pPr>
                      <a:r>
                        <a:rPr kumimoji="1" lang="ja-JP" altLang="en-US" sz="1300" dirty="0">
                          <a:solidFill>
                            <a:schemeClr val="tx1"/>
                          </a:solidFill>
                          <a:latin typeface="Meiryo UI" pitchFamily="50" charset="-128"/>
                          <a:ea typeface="Meiryo UI" pitchFamily="50" charset="-128"/>
                          <a:cs typeface="Meiryo UI" pitchFamily="50" charset="-128"/>
                        </a:rPr>
                        <a:t>③④⑤は応募システムを審査委員が理解する上で最も重要です。必要な情報を網羅し、かつ、できる限り簡明に記入して下さい。</a:t>
                      </a:r>
                      <a:endParaRPr kumimoji="1" lang="en-US" altLang="ja-JP" sz="1300" dirty="0">
                        <a:solidFill>
                          <a:schemeClr val="tx1"/>
                        </a:solidFill>
                        <a:latin typeface="Meiryo UI" pitchFamily="50" charset="-128"/>
                        <a:ea typeface="Meiryo UI" pitchFamily="50" charset="-128"/>
                        <a:cs typeface="Meiryo UI" pitchFamily="50" charset="-128"/>
                      </a:endParaRPr>
                    </a:p>
                  </a:txBody>
                  <a:tcPr marL="91433" marR="91433" marT="48082" marB="48082"/>
                </a:tc>
                <a:extLst>
                  <a:ext uri="{0D108BD9-81ED-4DB2-BD59-A6C34878D82A}">
                    <a16:rowId xmlns:a16="http://schemas.microsoft.com/office/drawing/2014/main" val="10002"/>
                  </a:ext>
                </a:extLst>
              </a:tr>
              <a:tr h="8888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アピール</a:t>
                      </a:r>
                      <a:endParaRPr kumimoji="1" lang="en-US" altLang="ja-JP" sz="1300" dirty="0">
                        <a:solidFill>
                          <a:schemeClr val="tx1"/>
                        </a:solidFill>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ポイント</a:t>
                      </a:r>
                    </a:p>
                  </a:txBody>
                  <a:tcPr marL="91433" marR="91433" marT="48082" marB="48082"/>
                </a:tc>
                <a:tc>
                  <a:txBody>
                    <a:bodyPr/>
                    <a:lstStyle/>
                    <a:p>
                      <a:pPr marL="228600" indent="-228600" algn="l">
                        <a:buFont typeface="+mj-lt"/>
                        <a:buAutoNum type="alphaUcParenR"/>
                      </a:pPr>
                      <a:r>
                        <a:rPr kumimoji="1" lang="ja-JP" altLang="en-US" sz="1300" dirty="0">
                          <a:solidFill>
                            <a:schemeClr val="tx1"/>
                          </a:solidFill>
                          <a:latin typeface="Meiryo UI" pitchFamily="50" charset="-128"/>
                          <a:ea typeface="Meiryo UI" pitchFamily="50" charset="-128"/>
                          <a:cs typeface="Meiryo UI" pitchFamily="50" charset="-128"/>
                        </a:rPr>
                        <a:t>技術</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2</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200" dirty="0">
                        <a:solidFill>
                          <a:schemeClr val="tx1"/>
                        </a:solidFill>
                        <a:latin typeface="Meiryo UI" pitchFamily="50" charset="-128"/>
                        <a:ea typeface="Meiryo UI" pitchFamily="50" charset="-128"/>
                        <a:cs typeface="Meiryo UI" pitchFamily="50" charset="-128"/>
                      </a:endParaRPr>
                    </a:p>
                    <a:p>
                      <a:pPr marL="228600" indent="-228600" algn="l">
                        <a:buFont typeface="+mj-lt"/>
                        <a:buAutoNum type="alphaUcParenR"/>
                      </a:pPr>
                      <a:r>
                        <a:rPr kumimoji="1" lang="ja-JP" altLang="en-US" sz="1300" dirty="0">
                          <a:solidFill>
                            <a:schemeClr val="tx1"/>
                          </a:solidFill>
                          <a:latin typeface="Meiryo UI" pitchFamily="50" charset="-128"/>
                          <a:ea typeface="Meiryo UI" pitchFamily="50" charset="-128"/>
                          <a:cs typeface="Meiryo UI" pitchFamily="50" charset="-128"/>
                        </a:rPr>
                        <a:t>提供価値</a:t>
                      </a:r>
                      <a:r>
                        <a:rPr kumimoji="1" lang="ja-JP" altLang="en-US" sz="1100" dirty="0">
                          <a:solidFill>
                            <a:schemeClr val="tx1"/>
                          </a:solidFill>
                          <a:latin typeface="Meiryo UI" pitchFamily="50" charset="-128"/>
                          <a:ea typeface="Meiryo UI" pitchFamily="50" charset="-128"/>
                          <a:cs typeface="Meiryo UI" pitchFamily="50" charset="-128"/>
                        </a:rPr>
                        <a:t>（１～</a:t>
                      </a:r>
                      <a:r>
                        <a:rPr kumimoji="1" lang="en-US" altLang="ja-JP" sz="1100" dirty="0">
                          <a:solidFill>
                            <a:schemeClr val="tx1"/>
                          </a:solidFill>
                          <a:latin typeface="Meiryo UI" pitchFamily="50" charset="-128"/>
                          <a:ea typeface="Meiryo UI" pitchFamily="50" charset="-128"/>
                          <a:cs typeface="Meiryo UI" pitchFamily="50" charset="-128"/>
                        </a:rPr>
                        <a:t>3</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p>
                      <a:pPr marL="228600" indent="-228600" algn="l">
                        <a:buFont typeface="+mj-lt"/>
                        <a:buAutoNum type="alphaUcParenR"/>
                      </a:pPr>
                      <a:r>
                        <a:rPr kumimoji="1" lang="ja-JP" altLang="en-US" sz="1300" dirty="0">
                          <a:solidFill>
                            <a:schemeClr val="tx1"/>
                          </a:solidFill>
                          <a:latin typeface="Meiryo UI" pitchFamily="50" charset="-128"/>
                          <a:ea typeface="Meiryo UI" pitchFamily="50" charset="-128"/>
                          <a:cs typeface="Meiryo UI" pitchFamily="50" charset="-128"/>
                        </a:rPr>
                        <a:t>事業性</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500" dirty="0">
                        <a:solidFill>
                          <a:schemeClr val="tx1"/>
                        </a:solidFill>
                        <a:latin typeface="Meiryo UI" pitchFamily="50" charset="-128"/>
                        <a:ea typeface="Meiryo UI" pitchFamily="50" charset="-128"/>
                        <a:cs typeface="Meiryo UI" pitchFamily="50" charset="-128"/>
                      </a:endParaRPr>
                    </a:p>
                    <a:p>
                      <a:pPr marL="228600" indent="-228600" algn="l">
                        <a:buFont typeface="+mj-lt"/>
                        <a:buAutoNum type="alphaUcParenR"/>
                      </a:pPr>
                      <a:r>
                        <a:rPr kumimoji="1" lang="ja-JP" altLang="en-US" sz="1300" dirty="0">
                          <a:solidFill>
                            <a:schemeClr val="tx1"/>
                          </a:solidFill>
                          <a:latin typeface="Meiryo UI" pitchFamily="50" charset="-128"/>
                          <a:ea typeface="Meiryo UI" pitchFamily="50" charset="-128"/>
                          <a:cs typeface="Meiryo UI" pitchFamily="50" charset="-128"/>
                        </a:rPr>
                        <a:t>ユーザーの評価</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txBody>
                  <a:tcPr marL="91433" marR="91433" marT="48082" marB="48082"/>
                </a:tc>
                <a:tc>
                  <a:txBody>
                    <a:bodyPr/>
                    <a:lstStyle/>
                    <a:p>
                      <a:pPr marL="95250" marR="0" indent="-9525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300" dirty="0">
                          <a:solidFill>
                            <a:schemeClr val="tx1"/>
                          </a:solidFill>
                          <a:latin typeface="Meiryo UI" pitchFamily="50" charset="-128"/>
                          <a:ea typeface="Meiryo UI" pitchFamily="50" charset="-128"/>
                          <a:cs typeface="Meiryo UI" pitchFamily="50" charset="-128"/>
                        </a:rPr>
                        <a:t>技術</a:t>
                      </a:r>
                      <a:r>
                        <a:rPr kumimoji="1" lang="en-US" altLang="ja-JP" sz="1300" dirty="0">
                          <a:solidFill>
                            <a:schemeClr val="tx1"/>
                          </a:solidFill>
                          <a:latin typeface="Meiryo UI" pitchFamily="50" charset="-128"/>
                          <a:ea typeface="Meiryo UI" pitchFamily="50" charset="-128"/>
                          <a:cs typeface="Meiryo UI" pitchFamily="50" charset="-128"/>
                        </a:rPr>
                        <a:t>/</a:t>
                      </a:r>
                      <a:r>
                        <a:rPr kumimoji="1" lang="ja-JP" altLang="en-US" sz="1300" dirty="0">
                          <a:solidFill>
                            <a:schemeClr val="tx1"/>
                          </a:solidFill>
                          <a:latin typeface="Meiryo UI" pitchFamily="50" charset="-128"/>
                          <a:ea typeface="Meiryo UI" pitchFamily="50" charset="-128"/>
                          <a:cs typeface="Meiryo UI" pitchFamily="50" charset="-128"/>
                        </a:rPr>
                        <a:t>提供価値</a:t>
                      </a:r>
                      <a:r>
                        <a:rPr kumimoji="1" lang="en-US" altLang="ja-JP" sz="1300" dirty="0">
                          <a:solidFill>
                            <a:schemeClr val="tx1"/>
                          </a:solidFill>
                          <a:latin typeface="Meiryo UI" pitchFamily="50" charset="-128"/>
                          <a:ea typeface="Meiryo UI" pitchFamily="50" charset="-128"/>
                          <a:cs typeface="Meiryo UI" pitchFamily="50" charset="-128"/>
                        </a:rPr>
                        <a:t>/</a:t>
                      </a:r>
                      <a:r>
                        <a:rPr kumimoji="1" lang="ja-JP" altLang="en-US" sz="1300" dirty="0">
                          <a:solidFill>
                            <a:schemeClr val="tx1"/>
                          </a:solidFill>
                          <a:latin typeface="Meiryo UI" pitchFamily="50" charset="-128"/>
                          <a:ea typeface="Meiryo UI" pitchFamily="50" charset="-128"/>
                          <a:cs typeface="Meiryo UI" pitchFamily="50" charset="-128"/>
                        </a:rPr>
                        <a:t>事業性</a:t>
                      </a:r>
                      <a:r>
                        <a:rPr kumimoji="1" lang="en-US" altLang="ja-JP" sz="1300" dirty="0">
                          <a:solidFill>
                            <a:schemeClr val="tx1"/>
                          </a:solidFill>
                          <a:latin typeface="Meiryo UI" pitchFamily="50" charset="-128"/>
                          <a:ea typeface="Meiryo UI" pitchFamily="50" charset="-128"/>
                          <a:cs typeface="Meiryo UI" pitchFamily="50" charset="-128"/>
                        </a:rPr>
                        <a:t>/</a:t>
                      </a:r>
                      <a:r>
                        <a:rPr kumimoji="1" lang="ja-JP" altLang="en-US" sz="1300" dirty="0">
                          <a:solidFill>
                            <a:schemeClr val="tx1"/>
                          </a:solidFill>
                          <a:latin typeface="Meiryo UI" pitchFamily="50" charset="-128"/>
                          <a:ea typeface="Meiryo UI" pitchFamily="50" charset="-128"/>
                          <a:cs typeface="Meiryo UI" pitchFamily="50" charset="-128"/>
                        </a:rPr>
                        <a:t>ユーザーの評価の各側面で審査しますので、アピールポイントが明確に伝わるよう、できるだけ定量的な数値の記載、図やグラフの利用など、わかりやすい説明をお願いします。</a:t>
                      </a:r>
                    </a:p>
                  </a:txBody>
                  <a:tcPr marL="91433" marR="91433" marT="48082" marB="48082"/>
                </a:tc>
                <a:extLst>
                  <a:ext uri="{0D108BD9-81ED-4DB2-BD59-A6C34878D82A}">
                    <a16:rowId xmlns:a16="http://schemas.microsoft.com/office/drawing/2014/main" val="10003"/>
                  </a:ext>
                </a:extLst>
              </a:tr>
              <a:tr h="66003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まとめ</a:t>
                      </a:r>
                    </a:p>
                  </a:txBody>
                  <a:tcPr marL="91433" marR="91433" marT="48082" marB="48082"/>
                </a:tc>
                <a:tc>
                  <a:txBody>
                    <a:bodyPr/>
                    <a:lstStyle/>
                    <a:p>
                      <a:pPr marL="0" indent="0" algn="l">
                        <a:buFont typeface="+mj-lt"/>
                        <a:buNone/>
                      </a:pPr>
                      <a:r>
                        <a:rPr kumimoji="1" lang="ja-JP" altLang="en-US" sz="1300" dirty="0">
                          <a:solidFill>
                            <a:schemeClr val="tx1"/>
                          </a:solidFill>
                          <a:latin typeface="Meiryo UI" pitchFamily="50" charset="-128"/>
                          <a:ea typeface="Meiryo UI" pitchFamily="50" charset="-128"/>
                          <a:cs typeface="Meiryo UI" pitchFamily="50" charset="-128"/>
                        </a:rPr>
                        <a:t>⑦実現にあたっての問題点とその克服</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2</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p>
                      <a:pPr marL="0" indent="0" algn="l">
                        <a:buFont typeface="+mj-lt"/>
                        <a:buNone/>
                      </a:pPr>
                      <a:r>
                        <a:rPr kumimoji="1" lang="ja-JP" altLang="en-US" sz="1300" dirty="0">
                          <a:solidFill>
                            <a:schemeClr val="tx1"/>
                          </a:solidFill>
                          <a:latin typeface="Meiryo UI" pitchFamily="50" charset="-128"/>
                          <a:ea typeface="Meiryo UI" pitchFamily="50" charset="-128"/>
                          <a:cs typeface="Meiryo UI" pitchFamily="50" charset="-128"/>
                        </a:rPr>
                        <a:t>⑧アピールポイントのまとめ</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ja-JP" altLang="en-US" sz="1300" dirty="0">
                        <a:solidFill>
                          <a:schemeClr val="tx1"/>
                        </a:solidFill>
                        <a:latin typeface="Meiryo UI" pitchFamily="50" charset="-128"/>
                        <a:ea typeface="Meiryo UI" pitchFamily="50" charset="-128"/>
                        <a:cs typeface="Meiryo UI" pitchFamily="50" charset="-128"/>
                      </a:endParaRPr>
                    </a:p>
                  </a:txBody>
                  <a:tcPr marL="91433" marR="91433" marT="48082" marB="48082"/>
                </a:tc>
                <a:tc>
                  <a:txBody>
                    <a:bodyPr/>
                    <a:lstStyle/>
                    <a:p>
                      <a:pPr marL="95250" indent="-95250" algn="l">
                        <a:buFont typeface="Arial" pitchFamily="34" charset="0"/>
                        <a:buChar char="•"/>
                      </a:pPr>
                      <a:r>
                        <a:rPr kumimoji="1" lang="ja-JP" altLang="en-US" sz="1300" dirty="0">
                          <a:solidFill>
                            <a:schemeClr val="tx1"/>
                          </a:solidFill>
                          <a:latin typeface="Meiryo UI" pitchFamily="50" charset="-128"/>
                          <a:ea typeface="Meiryo UI" pitchFamily="50" charset="-128"/>
                          <a:cs typeface="Meiryo UI" pitchFamily="50" charset="-128"/>
                        </a:rPr>
                        <a:t>⑧ には、審査基準の各評価項目ごとに、応募システムのよいところをサマリーして下さい。</a:t>
                      </a:r>
                    </a:p>
                  </a:txBody>
                  <a:tcPr marL="91433" marR="91433" marT="48082" marB="48082"/>
                </a:tc>
                <a:extLst>
                  <a:ext uri="{0D108BD9-81ED-4DB2-BD59-A6C34878D82A}">
                    <a16:rowId xmlns:a16="http://schemas.microsoft.com/office/drawing/2014/main" val="10004"/>
                  </a:ext>
                </a:extLst>
              </a:tr>
              <a:tr h="4923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その他</a:t>
                      </a: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300" dirty="0">
                        <a:solidFill>
                          <a:schemeClr val="tx1"/>
                        </a:solidFill>
                        <a:latin typeface="Meiryo UI" pitchFamily="50" charset="-128"/>
                        <a:ea typeface="Meiryo UI" pitchFamily="50" charset="-128"/>
                        <a:cs typeface="Meiryo UI" pitchFamily="50" charset="-128"/>
                      </a:endParaRPr>
                    </a:p>
                  </a:txBody>
                  <a:tcPr marL="91433" marR="91433" marT="48082" marB="48082"/>
                </a:tc>
                <a:tc>
                  <a:txBody>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300" baseline="0" dirty="0">
                          <a:solidFill>
                            <a:schemeClr val="tx1"/>
                          </a:solidFill>
                          <a:latin typeface="Meiryo UI" pitchFamily="50" charset="-128"/>
                          <a:ea typeface="Meiryo UI" pitchFamily="50" charset="-128"/>
                          <a:cs typeface="Meiryo UI" pitchFamily="50" charset="-128"/>
                        </a:rPr>
                        <a:t>⑨</a:t>
                      </a:r>
                      <a:r>
                        <a:rPr kumimoji="1" lang="en-US" altLang="ja-JP" sz="1300" dirty="0">
                          <a:solidFill>
                            <a:schemeClr val="tx1"/>
                          </a:solidFill>
                          <a:latin typeface="Meiryo UI" pitchFamily="50" charset="-128"/>
                          <a:ea typeface="Meiryo UI" pitchFamily="50" charset="-128"/>
                          <a:cs typeface="Meiryo UI" pitchFamily="50" charset="-128"/>
                        </a:rPr>
                        <a:t>MCPC</a:t>
                      </a:r>
                      <a:r>
                        <a:rPr kumimoji="1" lang="ja-JP" altLang="en-US" sz="1300" dirty="0">
                          <a:solidFill>
                            <a:schemeClr val="tx1"/>
                          </a:solidFill>
                          <a:latin typeface="Meiryo UI" pitchFamily="50" charset="-128"/>
                          <a:ea typeface="Meiryo UI" pitchFamily="50" charset="-128"/>
                          <a:cs typeface="Meiryo UI" pitchFamily="50" charset="-128"/>
                        </a:rPr>
                        <a:t>に対する希望・注意事項</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ja-JP" altLang="en-US" sz="1300" dirty="0">
                        <a:solidFill>
                          <a:schemeClr val="tx1"/>
                        </a:solidFill>
                        <a:latin typeface="Meiryo UI" pitchFamily="50" charset="-128"/>
                        <a:ea typeface="Meiryo UI" pitchFamily="50" charset="-128"/>
                        <a:cs typeface="Meiryo UI" pitchFamily="50" charset="-128"/>
                      </a:endParaRPr>
                    </a:p>
                  </a:txBody>
                  <a:tcPr marL="91433" marR="91433" marT="48082" marB="48082"/>
                </a:tc>
                <a:tc>
                  <a:txBody>
                    <a:bodyPr/>
                    <a:lstStyle/>
                    <a:p>
                      <a:pPr marL="95250" indent="-95250" algn="l">
                        <a:buFont typeface="Arial" pitchFamily="34" charset="0"/>
                        <a:buChar char="•"/>
                      </a:pPr>
                      <a:r>
                        <a:rPr kumimoji="1" lang="ja-JP" altLang="en-US" sz="1300" dirty="0">
                          <a:solidFill>
                            <a:schemeClr val="tx1"/>
                          </a:solidFill>
                          <a:latin typeface="Meiryo UI" pitchFamily="50" charset="-128"/>
                          <a:ea typeface="Meiryo UI" pitchFamily="50" charset="-128"/>
                          <a:cs typeface="Meiryo UI" pitchFamily="50" charset="-128"/>
                        </a:rPr>
                        <a:t>⑨ には、情報の取り扱いに関する指定事項など、</a:t>
                      </a:r>
                      <a:r>
                        <a:rPr kumimoji="1" lang="en-US" altLang="ja-JP" sz="1300" dirty="0">
                          <a:solidFill>
                            <a:schemeClr val="tx1"/>
                          </a:solidFill>
                          <a:latin typeface="Meiryo UI" pitchFamily="50" charset="-128"/>
                          <a:ea typeface="Meiryo UI" pitchFamily="50" charset="-128"/>
                          <a:cs typeface="Meiryo UI" pitchFamily="50" charset="-128"/>
                        </a:rPr>
                        <a:t>MCPC</a:t>
                      </a:r>
                      <a:r>
                        <a:rPr kumimoji="1" lang="ja-JP" altLang="en-US" sz="1300" dirty="0">
                          <a:solidFill>
                            <a:schemeClr val="tx1"/>
                          </a:solidFill>
                          <a:latin typeface="Meiryo UI" pitchFamily="50" charset="-128"/>
                          <a:ea typeface="Meiryo UI" pitchFamily="50" charset="-128"/>
                          <a:cs typeface="Meiryo UI" pitchFamily="50" charset="-128"/>
                        </a:rPr>
                        <a:t>に対する希望・注意事項を記載して下さい。</a:t>
                      </a:r>
                    </a:p>
                  </a:txBody>
                  <a:tcPr marL="91433" marR="91433" marT="48082" marB="48082"/>
                </a:tc>
                <a:extLst>
                  <a:ext uri="{0D108BD9-81ED-4DB2-BD59-A6C34878D82A}">
                    <a16:rowId xmlns:a16="http://schemas.microsoft.com/office/drawing/2014/main" val="10005"/>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rtlCol="0">
            <a:normAutofit/>
          </a:bodyPr>
          <a:lstStyle/>
          <a:p>
            <a:pPr eaLnBrk="1" fontAlgn="auto" hangingPunct="1">
              <a:spcAft>
                <a:spcPts val="0"/>
              </a:spcAft>
              <a:defRPr/>
            </a:pPr>
            <a:r>
              <a:rPr lang="en-US" altLang="ja-JP" dirty="0">
                <a:solidFill>
                  <a:schemeClr val="tx1"/>
                </a:solidFill>
              </a:rPr>
              <a:t>MCPC award</a:t>
            </a:r>
            <a:r>
              <a:rPr lang="ja-JP" altLang="en-US" dirty="0">
                <a:solidFill>
                  <a:schemeClr val="tx1"/>
                </a:solidFill>
              </a:rPr>
              <a:t>（ユーザー部門）</a:t>
            </a:r>
            <a:br>
              <a:rPr lang="en-US" altLang="ja-JP" dirty="0">
                <a:solidFill>
                  <a:schemeClr val="tx1"/>
                </a:solidFill>
              </a:rPr>
            </a:br>
            <a:r>
              <a:rPr lang="ja-JP" altLang="en-US" sz="5400" dirty="0">
                <a:effectLst>
                  <a:outerShdw blurRad="38100" dist="38100" dir="2700000" algn="tl">
                    <a:srgbClr val="000000">
                      <a:alpha val="43137"/>
                    </a:srgbClr>
                  </a:outerShdw>
                </a:effectLst>
              </a:rPr>
              <a:t>エントリーシート</a:t>
            </a:r>
          </a:p>
        </p:txBody>
      </p:sp>
      <p:sp>
        <p:nvSpPr>
          <p:cNvPr id="13315"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05BCFD0F-649D-415D-B48F-0902E4C6C210}" type="slidenum">
              <a:rPr lang="ja-JP" altLang="en-US" sz="1200" smtClean="0">
                <a:solidFill>
                  <a:srgbClr val="92D050"/>
                </a:solidFill>
              </a:rPr>
              <a:pPr>
                <a:spcBef>
                  <a:spcPct val="0"/>
                </a:spcBef>
                <a:buFontTx/>
                <a:buNone/>
              </a:pPr>
              <a:t>4</a:t>
            </a:fld>
            <a:endParaRPr lang="ja-JP" altLang="en-US" sz="1200">
              <a:solidFill>
                <a:srgbClr val="92D050"/>
              </a:solidFill>
            </a:endParaRPr>
          </a:p>
        </p:txBody>
      </p:sp>
      <p:pic>
        <p:nvPicPr>
          <p:cNvPr id="5" name="図 4">
            <a:extLst>
              <a:ext uri="{FF2B5EF4-FFF2-40B4-BE49-F238E27FC236}">
                <a16:creationId xmlns:a16="http://schemas.microsoft.com/office/drawing/2014/main" id="{7E392BE1-82C1-7461-177C-68ED15E445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188640"/>
            <a:ext cx="2548128" cy="207568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330767503"/>
              </p:ext>
            </p:extLst>
          </p:nvPr>
        </p:nvGraphicFramePr>
        <p:xfrm>
          <a:off x="611188" y="1271516"/>
          <a:ext cx="8124531" cy="5166081"/>
        </p:xfrm>
        <a:graphic>
          <a:graphicData uri="http://schemas.openxmlformats.org/drawingml/2006/table">
            <a:tbl>
              <a:tblPr>
                <a:tableStyleId>{8799B23B-EC83-4686-B30A-512413B5E67A}</a:tableStyleId>
              </a:tblPr>
              <a:tblGrid>
                <a:gridCol w="1979525">
                  <a:extLst>
                    <a:ext uri="{9D8B030D-6E8A-4147-A177-3AD203B41FA5}">
                      <a16:colId xmlns:a16="http://schemas.microsoft.com/office/drawing/2014/main" val="20000"/>
                    </a:ext>
                  </a:extLst>
                </a:gridCol>
                <a:gridCol w="6145006">
                  <a:extLst>
                    <a:ext uri="{9D8B030D-6E8A-4147-A177-3AD203B41FA5}">
                      <a16:colId xmlns:a16="http://schemas.microsoft.com/office/drawing/2014/main" val="20001"/>
                    </a:ext>
                  </a:extLst>
                </a:gridCol>
              </a:tblGrid>
              <a:tr h="2063732">
                <a:tc>
                  <a:txBody>
                    <a:bodyPr/>
                    <a:lstStyle/>
                    <a:p>
                      <a:pPr algn="r"/>
                      <a:r>
                        <a:rPr kumimoji="1" lang="ja-JP" altLang="en-US" sz="1200" b="1"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kern="1200" dirty="0">
                          <a:latin typeface="Meiryo UI" panose="020B0604030504040204" pitchFamily="50" charset="-128"/>
                          <a:ea typeface="Meiryo UI" panose="020B0604030504040204" pitchFamily="50" charset="-128"/>
                          <a:cs typeface="Meiryo UI" panose="020B0604030504040204" pitchFamily="50" charset="-128"/>
                        </a:rPr>
                        <a:t>応募者（企業・団体名）</a:t>
                      </a:r>
                      <a:endParaRPr kumimoji="1" lang="en-US" altLang="ja-JP" sz="1200" kern="12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共創事業者</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（システム構築・技術提供等）</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kern="12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kern="1200" dirty="0">
                          <a:latin typeface="Meiryo UI" panose="020B0604030504040204" pitchFamily="50" charset="-128"/>
                          <a:ea typeface="Meiryo UI" panose="020B0604030504040204" pitchFamily="50" charset="-128"/>
                          <a:cs typeface="Meiryo UI" panose="020B0604030504040204" pitchFamily="50" charset="-128"/>
                        </a:rPr>
                        <a:t>ユーザー部門の応募者とは、本応募システムを導入し、運用・利活用されている者とします。</a:t>
                      </a:r>
                      <a:endParaRPr kumimoji="1" lang="en-US" altLang="ja-JP" sz="1100" kern="12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kern="12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2800" kern="12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応募者と連名で、本件にエントリーを希望される事業者がある場合はご記入ください。</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noFill/>
                  </a:tcPr>
                </a:tc>
                <a:extLst>
                  <a:ext uri="{0D108BD9-81ED-4DB2-BD59-A6C34878D82A}">
                    <a16:rowId xmlns:a16="http://schemas.microsoft.com/office/drawing/2014/main" val="10000"/>
                  </a:ext>
                </a:extLst>
              </a:tr>
              <a:tr h="266590">
                <a:tc>
                  <a:txBody>
                    <a:bodyPr/>
                    <a:lstStyle/>
                    <a:p>
                      <a:pPr algn="r"/>
                      <a:r>
                        <a:rPr kumimoji="1" lang="ja-JP" altLang="en-US" sz="1200" kern="1200" dirty="0">
                          <a:latin typeface="Meiryo UI" panose="020B0604030504040204" pitchFamily="50" charset="-128"/>
                          <a:ea typeface="Meiryo UI" panose="020B0604030504040204" pitchFamily="50" charset="-128"/>
                          <a:cs typeface="Meiryo UI" panose="020B0604030504040204" pitchFamily="50" charset="-128"/>
                        </a:rPr>
                        <a:t>応募者住所</a:t>
                      </a:r>
                      <a:endParaRPr kumimoji="1" lang="ja-JP" altLang="en-US" sz="1200" kern="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1"/>
                  </a:ext>
                </a:extLst>
              </a:tr>
              <a:tr h="26659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応募企業の</a:t>
                      </a:r>
                      <a:r>
                        <a:rPr kumimoji="1" lang="en-US" altLang="ja-JP"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URL</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540470492"/>
                  </a:ext>
                </a:extLst>
              </a:tr>
              <a:tr h="585610">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応募システムの呼称</a:t>
                      </a:r>
                      <a:b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簡潔でわかりやすい呼称</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000" dirty="0">
                          <a:latin typeface="Meiryo UI" panose="020B0604030504040204" pitchFamily="50" charset="-128"/>
                          <a:ea typeface="Meiryo UI" panose="020B0604030504040204" pitchFamily="50" charset="-128"/>
                          <a:cs typeface="Meiryo UI" panose="020B0604030504040204" pitchFamily="50" charset="-128"/>
                        </a:rPr>
                        <a:t>通常使われている呼称</a:t>
                      </a:r>
                      <a:endParaRPr kumimoji="1" lang="ja-JP" altLang="en-US" sz="1200" dirty="0">
                        <a:solidFill>
                          <a:schemeClr val="tx1">
                            <a:lumMod val="50000"/>
                            <a:lumOff val="50000"/>
                          </a:schemeClr>
                        </a:solidFill>
                        <a:latin typeface="Meiryo UI" pitchFamily="50" charset="-128"/>
                        <a:ea typeface="Meiryo UI" pitchFamily="50" charset="-128"/>
                        <a:cs typeface="Meiryo UI" pitchFamily="50" charset="-128"/>
                      </a:endParaRPr>
                    </a:p>
                  </a:txBody>
                  <a:tcPr marT="45729" marB="45729" anchor="ctr">
                    <a:solidFill>
                      <a:schemeClr val="accent3">
                        <a:lumMod val="20000"/>
                        <a:lumOff val="80000"/>
                      </a:schemeClr>
                    </a:solidFill>
                  </a:tcPr>
                </a:tc>
                <a:tc>
                  <a:txBody>
                    <a:bodyPr/>
                    <a:lstStyle/>
                    <a:p>
                      <a:endParaRPr kumimoji="1"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2"/>
                  </a:ext>
                </a:extLst>
              </a:tr>
              <a:tr h="962187">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応募システムの概要</a:t>
                      </a:r>
                      <a:b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システムの簡潔な説明と</a:t>
                      </a:r>
                      <a:b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アピールポイント</a:t>
                      </a:r>
                      <a:b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200</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字程度）</a:t>
                      </a:r>
                    </a:p>
                    <a:p>
                      <a:pPr algn="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3"/>
                  </a:ext>
                </a:extLst>
              </a:tr>
              <a:tr h="53316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応募カテゴリ</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「ユーザー部門」と「サービス＆ソリューション部門」</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の適格性を確認しましたか？</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はい　　・　　いいえ</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4"/>
                  </a:ext>
                </a:extLst>
              </a:tr>
              <a:tr h="410423">
                <a:tc>
                  <a:txBody>
                    <a:bodyPr/>
                    <a:lstStyle/>
                    <a:p>
                      <a:pPr algn="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提出日</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年　　月　　日</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5"/>
                  </a:ext>
                </a:extLst>
              </a:tr>
            </a:tbl>
          </a:graphicData>
        </a:graphic>
      </p:graphicFrame>
      <p:sp>
        <p:nvSpPr>
          <p:cNvPr id="8" name="正方形/長方形 7"/>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rPr>
              <a:t>①</a:t>
            </a:r>
          </a:p>
        </p:txBody>
      </p:sp>
      <p:sp>
        <p:nvSpPr>
          <p:cNvPr id="15383" name="テキスト ボックス 8"/>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基礎情報</a:t>
            </a:r>
          </a:p>
        </p:txBody>
      </p:sp>
      <p:sp>
        <p:nvSpPr>
          <p:cNvPr id="15384" name="タイトル 1"/>
          <p:cNvSpPr>
            <a:spLocks noGrp="1"/>
          </p:cNvSpPr>
          <p:nvPr>
            <p:ph type="title"/>
          </p:nvPr>
        </p:nvSpPr>
        <p:spPr/>
        <p:txBody>
          <a:bodyPr/>
          <a:lstStyle/>
          <a:p>
            <a:pPr eaLnBrk="1" hangingPunct="1"/>
            <a:r>
              <a:rPr lang="ja-JP" altLang="en-US">
                <a:solidFill>
                  <a:schemeClr val="tx1"/>
                </a:solidFill>
              </a:rPr>
              <a:t>応募者名・応募システム名称等</a:t>
            </a:r>
          </a:p>
        </p:txBody>
      </p:sp>
      <p:sp>
        <p:nvSpPr>
          <p:cNvPr id="15385" name="スライド番号プレースホルダー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0D86B11-4075-4CD8-BBDF-4B990823D5E9}" type="slidenum">
              <a:rPr kumimoji="1" lang="ja-JP" altLang="en-US" sz="1200" b="0" i="0" u="none" strike="noStrike" kern="1200" cap="none" spc="0" normalizeH="0" baseline="0" noProof="0" smtClean="0">
                <a:ln>
                  <a:noFill/>
                </a:ln>
                <a:solidFill>
                  <a:srgbClr val="92D050"/>
                </a:solidFill>
                <a:effectLst/>
                <a:uLnTx/>
                <a:uFillTx/>
                <a:latin typeface="Meiryo UI" panose="020B0604030504040204" pitchFamily="50" charset="-128"/>
                <a:ea typeface="Meiryo UI" panose="020B0604030504040204" pitchFamily="50" charset="-128"/>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1" lang="ja-JP" altLang="en-US" sz="1200" b="0" i="0" u="none" strike="noStrike" kern="1200" cap="none" spc="0" normalizeH="0" baseline="0" noProof="0">
              <a:ln>
                <a:noFill/>
              </a:ln>
              <a:solidFill>
                <a:srgbClr val="92D050"/>
              </a:solidFill>
              <a:effectLst/>
              <a:uLnTx/>
              <a:uFillTx/>
              <a:latin typeface="Meiryo UI" panose="020B0604030504040204" pitchFamily="50" charset="-128"/>
              <a:ea typeface="Meiryo UI" panose="020B0604030504040204" pitchFamily="50" charset="-128"/>
            </a:endParaRPr>
          </a:p>
        </p:txBody>
      </p:sp>
      <p:cxnSp>
        <p:nvCxnSpPr>
          <p:cNvPr id="3" name="直線コネクタ 2"/>
          <p:cNvCxnSpPr/>
          <p:nvPr/>
        </p:nvCxnSpPr>
        <p:spPr>
          <a:xfrm>
            <a:off x="611188" y="2235200"/>
            <a:ext cx="8124531" cy="0"/>
          </a:xfrm>
          <a:prstGeom prst="line">
            <a:avLst/>
          </a:prstGeom>
          <a:ln w="19050">
            <a:solidFill>
              <a:srgbClr val="92D05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1332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p:txBody>
          <a:bodyPr/>
          <a:lstStyle/>
          <a:p>
            <a:pPr eaLnBrk="1" hangingPunct="1"/>
            <a:r>
              <a:rPr lang="ja-JP" altLang="en-US">
                <a:solidFill>
                  <a:schemeClr val="tx1"/>
                </a:solidFill>
              </a:rPr>
              <a:t>応募者情報</a:t>
            </a:r>
          </a:p>
        </p:txBody>
      </p:sp>
      <p:graphicFrame>
        <p:nvGraphicFramePr>
          <p:cNvPr id="5" name="表 4"/>
          <p:cNvGraphicFramePr>
            <a:graphicFrameLocks noGrp="1"/>
          </p:cNvGraphicFramePr>
          <p:nvPr/>
        </p:nvGraphicFramePr>
        <p:xfrm>
          <a:off x="611188" y="2774950"/>
          <a:ext cx="3886200" cy="1371600"/>
        </p:xfrm>
        <a:graphic>
          <a:graphicData uri="http://schemas.openxmlformats.org/drawingml/2006/table">
            <a:tbl>
              <a:tblPr bandRow="1">
                <a:tableStyleId>{F5AB1C69-6EDB-4FF4-983F-18BD219EF322}</a:tableStyleId>
              </a:tblPr>
              <a:tblGrid>
                <a:gridCol w="1800698">
                  <a:extLst>
                    <a:ext uri="{9D8B030D-6E8A-4147-A177-3AD203B41FA5}">
                      <a16:colId xmlns:a16="http://schemas.microsoft.com/office/drawing/2014/main" val="20000"/>
                    </a:ext>
                  </a:extLst>
                </a:gridCol>
                <a:gridCol w="2085502">
                  <a:extLst>
                    <a:ext uri="{9D8B030D-6E8A-4147-A177-3AD203B41FA5}">
                      <a16:colId xmlns:a16="http://schemas.microsoft.com/office/drawing/2014/main" val="20001"/>
                    </a:ext>
                  </a:extLst>
                </a:gridCol>
              </a:tblGrid>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ご担当者名</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0"/>
                  </a:ext>
                </a:extLst>
              </a:tr>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ご担当者所属</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1"/>
                  </a:ext>
                </a:extLst>
              </a:tr>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ご担当者役職</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2"/>
                  </a:ext>
                </a:extLst>
              </a:tr>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ご担当者電話</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3"/>
                  </a:ext>
                </a:extLst>
              </a:tr>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ご担当者電子メール</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4"/>
                  </a:ext>
                </a:extLst>
              </a:tr>
            </a:tbl>
          </a:graphicData>
        </a:graphic>
      </p:graphicFrame>
      <p:graphicFrame>
        <p:nvGraphicFramePr>
          <p:cNvPr id="8" name="表 7"/>
          <p:cNvGraphicFramePr>
            <a:graphicFrameLocks noGrp="1"/>
          </p:cNvGraphicFramePr>
          <p:nvPr/>
        </p:nvGraphicFramePr>
        <p:xfrm>
          <a:off x="4643438" y="1627188"/>
          <a:ext cx="3889375" cy="4297434"/>
        </p:xfrm>
        <a:graphic>
          <a:graphicData uri="http://schemas.openxmlformats.org/drawingml/2006/table">
            <a:tbl>
              <a:tblPr bandRow="1">
                <a:tableStyleId>{F5AB1C69-6EDB-4FF4-983F-18BD219EF322}</a:tableStyleId>
              </a:tblPr>
              <a:tblGrid>
                <a:gridCol w="1440532">
                  <a:extLst>
                    <a:ext uri="{9D8B030D-6E8A-4147-A177-3AD203B41FA5}">
                      <a16:colId xmlns:a16="http://schemas.microsoft.com/office/drawing/2014/main" val="20000"/>
                    </a:ext>
                  </a:extLst>
                </a:gridCol>
                <a:gridCol w="2448843">
                  <a:extLst>
                    <a:ext uri="{9D8B030D-6E8A-4147-A177-3AD203B41FA5}">
                      <a16:colId xmlns:a16="http://schemas.microsoft.com/office/drawing/2014/main" val="20001"/>
                    </a:ext>
                  </a:extLst>
                </a:gridCol>
              </a:tblGrid>
              <a:tr h="457112">
                <a:tc>
                  <a:txBody>
                    <a:bodyPr/>
                    <a:lstStyle/>
                    <a:p>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タイプ</a:t>
                      </a:r>
                    </a:p>
                  </a:txBody>
                  <a:tcPr marT="45679" marB="45679"/>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甲</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営利組織</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乙</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非営利組織</a:t>
                      </a:r>
                    </a:p>
                  </a:txBody>
                  <a:tcPr marT="45679" marB="45679"/>
                </a:tc>
                <a:extLst>
                  <a:ext uri="{0D108BD9-81ED-4DB2-BD59-A6C34878D82A}">
                    <a16:rowId xmlns:a16="http://schemas.microsoft.com/office/drawing/2014/main" val="10000"/>
                  </a:ext>
                </a:extLst>
              </a:tr>
              <a:tr h="3383139">
                <a:tc>
                  <a:txBody>
                    <a:bodyPr/>
                    <a:lstStyle/>
                    <a:p>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業種</a:t>
                      </a:r>
                      <a:b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br>
                        <a:rPr kumimoji="1" lang="en-US" altLang="ja-JP"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帝国データバンク産業分類に基づく</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679" marB="45679"/>
                </a:tc>
                <a:tc>
                  <a:txBody>
                    <a:bodyPr/>
                    <a:lstStyle/>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農業・林業・漁業・鉱業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建設業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製造業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電気・ガス・熱・水道</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情報通信業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情報サービス業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運輸業・倉庫業	</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流通業（卸）</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流通業（小売）	</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金融・保険業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不動産業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飲食店・宿泊業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医療・福祉・教育・学習支援</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調査・広告</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サービス業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公務</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個人事業主</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18.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p>
                  </a:txBody>
                  <a:tcPr marT="45679" marB="45679"/>
                </a:tc>
                <a:extLst>
                  <a:ext uri="{0D108BD9-81ED-4DB2-BD59-A6C34878D82A}">
                    <a16:rowId xmlns:a16="http://schemas.microsoft.com/office/drawing/2014/main" val="10001"/>
                  </a:ext>
                </a:extLst>
              </a:tr>
              <a:tr h="457112">
                <a:tc>
                  <a:txBody>
                    <a:bodyPr/>
                    <a:lstStyle/>
                    <a:p>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規模区分</a:t>
                      </a:r>
                    </a:p>
                  </a:txBody>
                  <a:tcPr marT="45679" marB="45679"/>
                </a:tc>
                <a:tc>
                  <a:txBody>
                    <a:bodyPr/>
                    <a:lstStyle/>
                    <a:p>
                      <a:pPr marL="0" indent="0">
                        <a:buNone/>
                      </a:pP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 </a:t>
                      </a:r>
                      <a:r>
                        <a:rPr kumimoji="1" lang="ja-JP" altLang="en-US" sz="1200" baseline="30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☞注</a:t>
                      </a:r>
                      <a:endParaRPr kumimoji="1" lang="en-US" altLang="ja-JP" sz="1200" baseline="30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p>
                  </a:txBody>
                  <a:tcPr marT="45679" marB="45679"/>
                </a:tc>
                <a:extLst>
                  <a:ext uri="{0D108BD9-81ED-4DB2-BD59-A6C34878D82A}">
                    <a16:rowId xmlns:a16="http://schemas.microsoft.com/office/drawing/2014/main" val="10002"/>
                  </a:ext>
                </a:extLst>
              </a:tr>
            </a:tbl>
          </a:graphicData>
        </a:graphic>
      </p:graphicFrame>
      <p:graphicFrame>
        <p:nvGraphicFramePr>
          <p:cNvPr id="9" name="表 8"/>
          <p:cNvGraphicFramePr>
            <a:graphicFrameLocks noGrp="1"/>
          </p:cNvGraphicFramePr>
          <p:nvPr/>
        </p:nvGraphicFramePr>
        <p:xfrm>
          <a:off x="611188" y="1628775"/>
          <a:ext cx="3889375" cy="974730"/>
        </p:xfrm>
        <a:graphic>
          <a:graphicData uri="http://schemas.openxmlformats.org/drawingml/2006/table">
            <a:tbl>
              <a:tblPr bandRow="1">
                <a:tableStyleId>{F5AB1C69-6EDB-4FF4-983F-18BD219EF322}</a:tableStyleId>
              </a:tblPr>
              <a:tblGrid>
                <a:gridCol w="1800721">
                  <a:extLst>
                    <a:ext uri="{9D8B030D-6E8A-4147-A177-3AD203B41FA5}">
                      <a16:colId xmlns:a16="http://schemas.microsoft.com/office/drawing/2014/main" val="20000"/>
                    </a:ext>
                  </a:extLst>
                </a:gridCol>
                <a:gridCol w="2088654">
                  <a:extLst>
                    <a:ext uri="{9D8B030D-6E8A-4147-A177-3AD203B41FA5}">
                      <a16:colId xmlns:a16="http://schemas.microsoft.com/office/drawing/2014/main" val="20001"/>
                    </a:ext>
                  </a:extLst>
                </a:gridCol>
              </a:tblGrid>
              <a:tr h="274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従業員数</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8" marR="91448" marT="45615" marB="45615"/>
                </a:tc>
                <a:tc>
                  <a:txBody>
                    <a:bodyPr/>
                    <a:lstStyle/>
                    <a:p>
                      <a:pPr algn="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txBody>
                  <a:tcPr marL="91448" marR="91448" marT="45615" marB="45615"/>
                </a:tc>
                <a:extLst>
                  <a:ext uri="{0D108BD9-81ED-4DB2-BD59-A6C34878D82A}">
                    <a16:rowId xmlns:a16="http://schemas.microsoft.com/office/drawing/2014/main" val="10000"/>
                  </a:ext>
                </a:extLst>
              </a:tr>
              <a:tr h="4265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直近会計年度売上</a:t>
                      </a:r>
                      <a:b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またはそれに相当するもの</a:t>
                      </a:r>
                      <a:endParaRPr kumimoji="1" lang="ja-JP" altLang="en-US" sz="11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8" marR="91448" marT="45615" marB="45615"/>
                </a:tc>
                <a:tc>
                  <a:txBody>
                    <a:bodyPr/>
                    <a:lstStyle/>
                    <a:p>
                      <a:pPr algn="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円</a:t>
                      </a:r>
                    </a:p>
                  </a:txBody>
                  <a:tcPr marL="91448" marR="91448" marT="45615" marB="45615"/>
                </a:tc>
                <a:extLst>
                  <a:ext uri="{0D108BD9-81ED-4DB2-BD59-A6C34878D82A}">
                    <a16:rowId xmlns:a16="http://schemas.microsoft.com/office/drawing/2014/main" val="10001"/>
                  </a:ext>
                </a:extLst>
              </a:tr>
              <a:tr h="274109">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資本金</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8" marR="91448" marT="45615" marB="45615"/>
                </a:tc>
                <a:tc>
                  <a:txBody>
                    <a:bodyPr/>
                    <a:lstStyle/>
                    <a:p>
                      <a:pPr algn="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円</a:t>
                      </a:r>
                    </a:p>
                  </a:txBody>
                  <a:tcPr marL="91448" marR="91448" marT="45615" marB="45615"/>
                </a:tc>
                <a:extLst>
                  <a:ext uri="{0D108BD9-81ED-4DB2-BD59-A6C34878D82A}">
                    <a16:rowId xmlns:a16="http://schemas.microsoft.com/office/drawing/2014/main" val="10002"/>
                  </a:ext>
                </a:extLst>
              </a:tr>
            </a:tbl>
          </a:graphicData>
        </a:graphic>
      </p:graphicFrame>
      <p:sp>
        <p:nvSpPr>
          <p:cNvPr id="16435" name="テキスト ボックス 9"/>
          <p:cNvSpPr>
            <a:spLocks noChangeArrowheads="1"/>
          </p:cNvSpPr>
          <p:nvPr/>
        </p:nvSpPr>
        <p:spPr bwMode="auto">
          <a:xfrm>
            <a:off x="4643438" y="1373188"/>
            <a:ext cx="3889375" cy="252412"/>
          </a:xfrm>
          <a:prstGeom prst="bracketPair">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900">
                <a:solidFill>
                  <a:srgbClr val="FF0000"/>
                </a:solidFill>
              </a:rPr>
              <a:t>該当するものを残して他を削除して下さい</a:t>
            </a:r>
          </a:p>
        </p:txBody>
      </p:sp>
      <p:sp>
        <p:nvSpPr>
          <p:cNvPr id="16436" name="正方形/長方形 10"/>
          <p:cNvSpPr>
            <a:spLocks noChangeArrowheads="1"/>
          </p:cNvSpPr>
          <p:nvPr/>
        </p:nvSpPr>
        <p:spPr bwMode="auto">
          <a:xfrm>
            <a:off x="322263" y="4219575"/>
            <a:ext cx="4249737"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6213" indent="-176213">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900">
                <a:solidFill>
                  <a:srgbClr val="FF0000"/>
                </a:solidFill>
              </a:rPr>
              <a:t>（注）</a:t>
            </a:r>
            <a:r>
              <a:rPr lang="ja-JP" altLang="en-US" sz="900"/>
              <a:t>「中小企業」とは次の何れかに該当するものをいいます（中小企業法基本法）</a:t>
            </a:r>
            <a:endParaRPr lang="en-US" altLang="ja-JP" sz="900"/>
          </a:p>
          <a:p>
            <a:pPr eaLnBrk="1" hangingPunct="1">
              <a:spcBef>
                <a:spcPct val="0"/>
              </a:spcBef>
              <a:buFontTx/>
              <a:buNone/>
            </a:pPr>
            <a:r>
              <a:rPr lang="ja-JP" altLang="en-US" sz="900"/>
              <a:t>一 </a:t>
            </a:r>
            <a:r>
              <a:rPr lang="en-US" altLang="ja-JP" sz="900"/>
              <a:t>	</a:t>
            </a:r>
            <a:r>
              <a:rPr lang="ja-JP" altLang="en-US" sz="900"/>
              <a:t>資本金の額又は出資の総額が三億円以下の会社並びに常時使用する従業員の数が三百人以下の会社及び個人であつて、製造業、建設業、運輸業その他の業種（次号から第四号までに掲げる業種を除く。）に属する事業を主たる事業として営むもの</a:t>
            </a:r>
          </a:p>
          <a:p>
            <a:pPr eaLnBrk="1" hangingPunct="1">
              <a:spcBef>
                <a:spcPct val="0"/>
              </a:spcBef>
              <a:buFontTx/>
              <a:buNone/>
            </a:pPr>
            <a:r>
              <a:rPr lang="ja-JP" altLang="en-US" sz="900"/>
              <a:t>二 </a:t>
            </a:r>
            <a:r>
              <a:rPr lang="en-US" altLang="ja-JP" sz="900"/>
              <a:t>	</a:t>
            </a:r>
            <a:r>
              <a:rPr lang="ja-JP" altLang="en-US" sz="900"/>
              <a:t>資本金の額又は出資の総額が一億円以下の会社並びに常時使用する従業員の数が百人以下の会社及び個人であつて、卸売業に属する事業を主たる事業として営むもの</a:t>
            </a:r>
          </a:p>
          <a:p>
            <a:pPr eaLnBrk="1" hangingPunct="1">
              <a:spcBef>
                <a:spcPct val="0"/>
              </a:spcBef>
              <a:buFontTx/>
              <a:buNone/>
            </a:pPr>
            <a:r>
              <a:rPr lang="ja-JP" altLang="en-US" sz="900"/>
              <a:t>三 </a:t>
            </a:r>
            <a:r>
              <a:rPr lang="en-US" altLang="ja-JP" sz="900"/>
              <a:t>	</a:t>
            </a:r>
            <a:r>
              <a:rPr lang="ja-JP" altLang="en-US" sz="900"/>
              <a:t>資本金の額又は出資の総額が五千万円以下の会社並びに常時使用する従業員の数が百人以下の会社及び個人であつて、サービス業に属する事業を主たる事業として営むもの</a:t>
            </a:r>
          </a:p>
          <a:p>
            <a:pPr eaLnBrk="1" hangingPunct="1">
              <a:spcBef>
                <a:spcPct val="0"/>
              </a:spcBef>
              <a:buFontTx/>
              <a:buNone/>
            </a:pPr>
            <a:r>
              <a:rPr lang="ja-JP" altLang="en-US" sz="900"/>
              <a:t>四 </a:t>
            </a:r>
            <a:r>
              <a:rPr lang="en-US" altLang="ja-JP" sz="900"/>
              <a:t>	</a:t>
            </a:r>
            <a:r>
              <a:rPr lang="ja-JP" altLang="en-US" sz="900"/>
              <a:t>資本金の額又は出資の総額が五千万円以下の会社並びに常時使用する従業員の数が五十人以下の会社及び個人であつて、小売業に属する事業を主たる事業として営むもの </a:t>
            </a:r>
          </a:p>
        </p:txBody>
      </p:sp>
      <p:sp>
        <p:nvSpPr>
          <p:cNvPr id="16437" name="スライド番号プレースホルダー 12"/>
          <p:cNvSpPr>
            <a:spLocks noGrp="1"/>
          </p:cNvSpPr>
          <p:nvPr>
            <p:ph type="sldNum" sz="quarter" idx="10"/>
          </p:nvPr>
        </p:nvSpPr>
        <p:spPr bwMode="auto">
          <a:xfrm>
            <a:off x="8477250" y="6492875"/>
            <a:ext cx="6667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9196BE4B-6EC5-44B5-9461-DC4A641E9ACC}" type="slidenum">
              <a:rPr lang="ja-JP" altLang="en-US" sz="1200" smtClean="0">
                <a:solidFill>
                  <a:srgbClr val="92D050"/>
                </a:solidFill>
              </a:rPr>
              <a:pPr>
                <a:spcBef>
                  <a:spcPct val="0"/>
                </a:spcBef>
                <a:buFontTx/>
                <a:buNone/>
              </a:pPr>
              <a:t>6</a:t>
            </a:fld>
            <a:endParaRPr lang="ja-JP" altLang="en-US" sz="1200">
              <a:solidFill>
                <a:srgbClr val="92D050"/>
              </a:solidFill>
            </a:endParaRPr>
          </a:p>
        </p:txBody>
      </p:sp>
      <p:sp>
        <p:nvSpPr>
          <p:cNvPr id="12" name="正方形/長方形 11"/>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②</a:t>
            </a:r>
          </a:p>
        </p:txBody>
      </p:sp>
      <p:sp>
        <p:nvSpPr>
          <p:cNvPr id="16439" name="テキスト ボックス 13"/>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p:txBody>
          <a:bodyPr/>
          <a:lstStyle/>
          <a:p>
            <a:pPr eaLnBrk="1" hangingPunct="1"/>
            <a:r>
              <a:rPr lang="ja-JP" altLang="en-US">
                <a:solidFill>
                  <a:schemeClr val="tx1"/>
                </a:solidFill>
              </a:rPr>
              <a:t>応募システムの構成要素</a:t>
            </a:r>
          </a:p>
        </p:txBody>
      </p:sp>
      <p:sp>
        <p:nvSpPr>
          <p:cNvPr id="6" name="テキスト ボックス 5"/>
          <p:cNvSpPr txBox="1"/>
          <p:nvPr/>
        </p:nvSpPr>
        <p:spPr>
          <a:xfrm>
            <a:off x="1511300" y="1620838"/>
            <a:ext cx="10795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クライアント</a:t>
            </a:r>
          </a:p>
        </p:txBody>
      </p:sp>
      <p:sp>
        <p:nvSpPr>
          <p:cNvPr id="9" name="テキスト ボックス 8"/>
          <p:cNvSpPr txBox="1"/>
          <p:nvPr/>
        </p:nvSpPr>
        <p:spPr>
          <a:xfrm>
            <a:off x="6553200" y="1606550"/>
            <a:ext cx="10795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センター</a:t>
            </a:r>
          </a:p>
        </p:txBody>
      </p:sp>
      <p:sp>
        <p:nvSpPr>
          <p:cNvPr id="10" name="テキスト ボックス 9"/>
          <p:cNvSpPr txBox="1"/>
          <p:nvPr/>
        </p:nvSpPr>
        <p:spPr>
          <a:xfrm>
            <a:off x="4032250" y="1606550"/>
            <a:ext cx="10795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ネットワーク</a:t>
            </a:r>
          </a:p>
        </p:txBody>
      </p:sp>
      <p:sp>
        <p:nvSpPr>
          <p:cNvPr id="17414" name="テキスト ボックス 10"/>
          <p:cNvSpPr txBox="1">
            <a:spLocks noChangeArrowheads="1"/>
          </p:cNvSpPr>
          <p:nvPr/>
        </p:nvSpPr>
        <p:spPr bwMode="auto">
          <a:xfrm>
            <a:off x="969963" y="1989138"/>
            <a:ext cx="216852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en-US" altLang="ja-JP" sz="900"/>
              <a:t>PC</a:t>
            </a:r>
            <a:r>
              <a:rPr lang="ja-JP" altLang="en-US" sz="900"/>
              <a:t>・スマートフォン・タブレット・通信モジュール内蔵機器、モバイルプリンター、カードリーダー等</a:t>
            </a:r>
          </a:p>
        </p:txBody>
      </p:sp>
      <p:sp>
        <p:nvSpPr>
          <p:cNvPr id="17415" name="テキスト ボックス 12"/>
          <p:cNvSpPr txBox="1">
            <a:spLocks noChangeArrowheads="1"/>
          </p:cNvSpPr>
          <p:nvPr/>
        </p:nvSpPr>
        <p:spPr bwMode="auto">
          <a:xfrm>
            <a:off x="6003925" y="1989138"/>
            <a:ext cx="216852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900"/>
              <a:t>センター設備・システム・</a:t>
            </a:r>
            <a:r>
              <a:rPr lang="en-US" altLang="ja-JP" sz="900"/>
              <a:t>ASP/SaaS/</a:t>
            </a:r>
            <a:r>
              <a:rPr lang="ja-JP" altLang="en-US" sz="900"/>
              <a:t>クラウドのシステム等</a:t>
            </a:r>
          </a:p>
        </p:txBody>
      </p:sp>
      <p:graphicFrame>
        <p:nvGraphicFramePr>
          <p:cNvPr id="15" name="表 14"/>
          <p:cNvGraphicFramePr>
            <a:graphicFrameLocks noGrp="1"/>
          </p:cNvGraphicFramePr>
          <p:nvPr/>
        </p:nvGraphicFramePr>
        <p:xfrm>
          <a:off x="971550" y="2492375"/>
          <a:ext cx="2160588" cy="1371600"/>
        </p:xfrm>
        <a:graphic>
          <a:graphicData uri="http://schemas.openxmlformats.org/drawingml/2006/table">
            <a:tbl>
              <a:tblPr firstRow="1" bandRow="1">
                <a:tableStyleId>{F5AB1C69-6EDB-4FF4-983F-18BD219EF322}</a:tableStyleId>
              </a:tblPr>
              <a:tblGrid>
                <a:gridCol w="1440209">
                  <a:extLst>
                    <a:ext uri="{9D8B030D-6E8A-4147-A177-3AD203B41FA5}">
                      <a16:colId xmlns:a16="http://schemas.microsoft.com/office/drawing/2014/main" val="20000"/>
                    </a:ext>
                  </a:extLst>
                </a:gridCol>
                <a:gridCol w="720379">
                  <a:extLst>
                    <a:ext uri="{9D8B030D-6E8A-4147-A177-3AD203B41FA5}">
                      <a16:colId xmlns:a16="http://schemas.microsoft.com/office/drawing/2014/main" val="20001"/>
                    </a:ext>
                  </a:extLst>
                </a:gridCol>
              </a:tblGrid>
              <a:tr h="15607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クライアント</a:t>
                      </a:r>
                    </a:p>
                  </a:txBody>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台数</a:t>
                      </a:r>
                    </a:p>
                  </a:txBody>
                  <a:tcPr/>
                </a:tc>
                <a:extLst>
                  <a:ext uri="{0D108BD9-81ED-4DB2-BD59-A6C34878D82A}">
                    <a16:rowId xmlns:a16="http://schemas.microsoft.com/office/drawing/2014/main" val="10000"/>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2"/>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3"/>
                  </a:ext>
                </a:extLst>
              </a:tr>
              <a:tr h="156071">
                <a:tc>
                  <a:txBody>
                    <a:bodyPr/>
                    <a:lstStyle/>
                    <a:p>
                      <a:pPr algn="r"/>
                      <a:r>
                        <a:rPr kumimoji="1" lang="en-US" altLang="ja-JP"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a:t>
                      </a: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4"/>
                  </a:ext>
                </a:extLst>
              </a:tr>
            </a:tbl>
          </a:graphicData>
        </a:graphic>
      </p:graphicFrame>
      <p:graphicFrame>
        <p:nvGraphicFramePr>
          <p:cNvPr id="16" name="表 15"/>
          <p:cNvGraphicFramePr>
            <a:graphicFrameLocks noGrp="1"/>
          </p:cNvGraphicFramePr>
          <p:nvPr/>
        </p:nvGraphicFramePr>
        <p:xfrm>
          <a:off x="3505200" y="2492375"/>
          <a:ext cx="2160588" cy="1371600"/>
        </p:xfrm>
        <a:graphic>
          <a:graphicData uri="http://schemas.openxmlformats.org/drawingml/2006/table">
            <a:tbl>
              <a:tblPr firstRow="1" bandRow="1">
                <a:tableStyleId>{F5AB1C69-6EDB-4FF4-983F-18BD219EF322}</a:tableStyleId>
              </a:tblPr>
              <a:tblGrid>
                <a:gridCol w="1440209">
                  <a:extLst>
                    <a:ext uri="{9D8B030D-6E8A-4147-A177-3AD203B41FA5}">
                      <a16:colId xmlns:a16="http://schemas.microsoft.com/office/drawing/2014/main" val="20000"/>
                    </a:ext>
                  </a:extLst>
                </a:gridCol>
                <a:gridCol w="720379">
                  <a:extLst>
                    <a:ext uri="{9D8B030D-6E8A-4147-A177-3AD203B41FA5}">
                      <a16:colId xmlns:a16="http://schemas.microsoft.com/office/drawing/2014/main" val="20001"/>
                    </a:ext>
                  </a:extLst>
                </a:gridCol>
              </a:tblGrid>
              <a:tr h="15607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ネットワーク</a:t>
                      </a:r>
                    </a:p>
                  </a:txBody>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キャリア</a:t>
                      </a:r>
                    </a:p>
                  </a:txBody>
                  <a:tcPr/>
                </a:tc>
                <a:extLst>
                  <a:ext uri="{0D108BD9-81ED-4DB2-BD59-A6C34878D82A}">
                    <a16:rowId xmlns:a16="http://schemas.microsoft.com/office/drawing/2014/main" val="10000"/>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2"/>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3"/>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4"/>
                  </a:ext>
                </a:extLst>
              </a:tr>
            </a:tbl>
          </a:graphicData>
        </a:graphic>
      </p:graphicFrame>
      <p:graphicFrame>
        <p:nvGraphicFramePr>
          <p:cNvPr id="17" name="表 16"/>
          <p:cNvGraphicFramePr>
            <a:graphicFrameLocks noGrp="1"/>
          </p:cNvGraphicFramePr>
          <p:nvPr/>
        </p:nvGraphicFramePr>
        <p:xfrm>
          <a:off x="6007100" y="2492375"/>
          <a:ext cx="2165350" cy="1096968"/>
        </p:xfrm>
        <a:graphic>
          <a:graphicData uri="http://schemas.openxmlformats.org/drawingml/2006/table">
            <a:tbl>
              <a:tblPr firstRow="1" bandRow="1">
                <a:tableStyleId>{F5AB1C69-6EDB-4FF4-983F-18BD219EF322}</a:tableStyleId>
              </a:tblPr>
              <a:tblGrid>
                <a:gridCol w="2165350">
                  <a:extLst>
                    <a:ext uri="{9D8B030D-6E8A-4147-A177-3AD203B41FA5}">
                      <a16:colId xmlns:a16="http://schemas.microsoft.com/office/drawing/2014/main" val="20000"/>
                    </a:ext>
                  </a:extLst>
                </a:gridCol>
              </a:tblGrid>
              <a:tr h="27424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社内システム</a:t>
                      </a:r>
                    </a:p>
                  </a:txBody>
                  <a:tcPr marL="91472" marR="91472" marT="45681" marB="45681"/>
                </a:tc>
                <a:extLst>
                  <a:ext uri="{0D108BD9-81ED-4DB2-BD59-A6C34878D82A}">
                    <a16:rowId xmlns:a16="http://schemas.microsoft.com/office/drawing/2014/main" val="10000"/>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1"/>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2"/>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3"/>
                  </a:ext>
                </a:extLst>
              </a:tr>
            </a:tbl>
          </a:graphicData>
        </a:graphic>
      </p:graphicFrame>
      <p:graphicFrame>
        <p:nvGraphicFramePr>
          <p:cNvPr id="18" name="表 17"/>
          <p:cNvGraphicFramePr>
            <a:graphicFrameLocks noGrp="1"/>
          </p:cNvGraphicFramePr>
          <p:nvPr/>
        </p:nvGraphicFramePr>
        <p:xfrm>
          <a:off x="6007100" y="3789363"/>
          <a:ext cx="2165350" cy="1096968"/>
        </p:xfrm>
        <a:graphic>
          <a:graphicData uri="http://schemas.openxmlformats.org/drawingml/2006/table">
            <a:tbl>
              <a:tblPr firstRow="1" bandRow="1">
                <a:tableStyleId>{F5AB1C69-6EDB-4FF4-983F-18BD219EF322}</a:tableStyleId>
              </a:tblPr>
              <a:tblGrid>
                <a:gridCol w="2165350">
                  <a:extLst>
                    <a:ext uri="{9D8B030D-6E8A-4147-A177-3AD203B41FA5}">
                      <a16:colId xmlns:a16="http://schemas.microsoft.com/office/drawing/2014/main" val="20000"/>
                    </a:ext>
                  </a:extLst>
                </a:gridCol>
              </a:tblGrid>
              <a:tr h="274241">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ASP/</a:t>
                      </a:r>
                      <a:r>
                        <a:rPr kumimoji="1" lang="en-US" altLang="ja-JP"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SaaS</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クラウドシステム</a:t>
                      </a:r>
                    </a:p>
                  </a:txBody>
                  <a:tcPr marL="91472" marR="91472" marT="45681" marB="45681"/>
                </a:tc>
                <a:extLst>
                  <a:ext uri="{0D108BD9-81ED-4DB2-BD59-A6C34878D82A}">
                    <a16:rowId xmlns:a16="http://schemas.microsoft.com/office/drawing/2014/main" val="10000"/>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1"/>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2"/>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3"/>
                  </a:ext>
                </a:extLst>
              </a:tr>
            </a:tbl>
          </a:graphicData>
        </a:graphic>
      </p:graphicFrame>
      <p:sp>
        <p:nvSpPr>
          <p:cNvPr id="21" name="正方形/長方形 20"/>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③</a:t>
            </a:r>
          </a:p>
        </p:txBody>
      </p:sp>
      <p:sp>
        <p:nvSpPr>
          <p:cNvPr id="17481" name="テキスト ボックス 21"/>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
        <p:nvSpPr>
          <p:cNvPr id="17482" name="テキスト ボックス 22"/>
          <p:cNvSpPr txBox="1">
            <a:spLocks noChangeArrowheads="1"/>
          </p:cNvSpPr>
          <p:nvPr/>
        </p:nvSpPr>
        <p:spPr bwMode="auto">
          <a:xfrm>
            <a:off x="3487738" y="1989138"/>
            <a:ext cx="216852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900"/>
              <a:t>モバイル（</a:t>
            </a:r>
            <a:r>
              <a:rPr lang="en-US" altLang="ja-JP" sz="900"/>
              <a:t>LTE/LPWA</a:t>
            </a:r>
            <a:r>
              <a:rPr lang="ja-JP" altLang="en-US" sz="900"/>
              <a:t>）ネットワーク、衛星通信、固定通信、</a:t>
            </a:r>
            <a:r>
              <a:rPr lang="en-US" altLang="ja-JP" sz="900"/>
              <a:t>LAN.</a:t>
            </a:r>
            <a:r>
              <a:rPr lang="ja-JP" altLang="en-US" sz="900"/>
              <a:t>無線</a:t>
            </a:r>
            <a:r>
              <a:rPr lang="en-US" altLang="ja-JP" sz="900"/>
              <a:t>LAN</a:t>
            </a:r>
            <a:r>
              <a:rPr lang="ja-JP" altLang="en-US" sz="900"/>
              <a:t>、内線等</a:t>
            </a:r>
          </a:p>
        </p:txBody>
      </p:sp>
      <p:sp>
        <p:nvSpPr>
          <p:cNvPr id="17483" name="スライド番号プレースホルダー 2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38E3AECC-6B56-49F6-A816-C9E3923E70AB}" type="slidenum">
              <a:rPr lang="ja-JP" altLang="en-US" sz="1200" smtClean="0">
                <a:solidFill>
                  <a:srgbClr val="92D050"/>
                </a:solidFill>
              </a:rPr>
              <a:pPr>
                <a:spcBef>
                  <a:spcPct val="0"/>
                </a:spcBef>
                <a:buFontTx/>
                <a:buNone/>
              </a:pPr>
              <a:t>7</a:t>
            </a:fld>
            <a:endParaRPr lang="ja-JP" altLang="en-US" sz="1200">
              <a:solidFill>
                <a:srgbClr val="92D050"/>
              </a:solidFill>
            </a:endParaRPr>
          </a:p>
        </p:txBody>
      </p:sp>
      <p:sp>
        <p:nvSpPr>
          <p:cNvPr id="25" name="テキスト ボックス 24"/>
          <p:cNvSpPr txBox="1"/>
          <p:nvPr/>
        </p:nvSpPr>
        <p:spPr>
          <a:xfrm>
            <a:off x="6013450" y="5084763"/>
            <a:ext cx="2159000" cy="360362"/>
          </a:xfrm>
          <a:prstGeom prst="rect">
            <a:avLst/>
          </a:prstGeom>
          <a:noFill/>
        </p:spPr>
        <p:txBody>
          <a:bodyPr/>
          <a:lstStyle/>
          <a:p>
            <a:pPr eaLnBrk="1" fontAlgn="auto" hangingPunct="1">
              <a:spcBef>
                <a:spcPts val="0"/>
              </a:spcBef>
              <a:spcAft>
                <a:spcPts val="0"/>
              </a:spcAft>
              <a:defRPr/>
            </a:pPr>
            <a:r>
              <a:rPr lang="ja-JP" altLang="en-US" sz="900" dirty="0">
                <a:latin typeface="Meiryo UI" pitchFamily="50" charset="-128"/>
                <a:ea typeface="Meiryo UI" pitchFamily="50" charset="-128"/>
                <a:cs typeface="Meiryo UI" pitchFamily="50" charset="-128"/>
              </a:rPr>
              <a:t>必要に応じて行を追加してご記入下さい</a:t>
            </a:r>
            <a:r>
              <a:rPr lang="ja-JP" altLang="en-US" sz="900" dirty="0">
                <a:solidFill>
                  <a:schemeClr val="tx1">
                    <a:lumMod val="50000"/>
                    <a:lumOff val="50000"/>
                  </a:schemeClr>
                </a:solidFill>
                <a:latin typeface="Meiryo UI" pitchFamily="50" charset="-128"/>
                <a:ea typeface="Meiryo UI" pitchFamily="50" charset="-128"/>
                <a:cs typeface="Meiryo UI" pitchFamily="50" charset="-128"/>
              </a:rPr>
              <a:t>。</a:t>
            </a:r>
            <a:endParaRPr lang="en-US" altLang="ja-JP" sz="900" dirty="0">
              <a:solidFill>
                <a:schemeClr val="tx1">
                  <a:lumMod val="50000"/>
                  <a:lumOff val="50000"/>
                </a:schemeClr>
              </a:solidFill>
              <a:latin typeface="Meiryo UI" pitchFamily="50" charset="-128"/>
              <a:ea typeface="Meiryo UI" pitchFamily="50" charset="-128"/>
              <a:cs typeface="Meiryo UI" pitchFamily="50"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p:txBody>
          <a:bodyPr/>
          <a:lstStyle/>
          <a:p>
            <a:pPr eaLnBrk="1" hangingPunct="1"/>
            <a:r>
              <a:rPr lang="ja-JP" altLang="en-US">
                <a:solidFill>
                  <a:schemeClr val="tx1"/>
                </a:solidFill>
              </a:rPr>
              <a:t>応募システムの全体像</a:t>
            </a:r>
          </a:p>
        </p:txBody>
      </p:sp>
      <p:sp>
        <p:nvSpPr>
          <p:cNvPr id="18435" name="テキスト ボックス 13"/>
          <p:cNvSpPr txBox="1">
            <a:spLocks noChangeArrowheads="1"/>
          </p:cNvSpPr>
          <p:nvPr/>
        </p:nvSpPr>
        <p:spPr bwMode="auto">
          <a:xfrm>
            <a:off x="1892300" y="1052513"/>
            <a:ext cx="5343525"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400" b="1">
                <a:solidFill>
                  <a:srgbClr val="00B050"/>
                </a:solidFill>
              </a:rPr>
              <a:t>各要素のつながりをシステムの全体像（図）にまとめて下さい</a:t>
            </a:r>
          </a:p>
        </p:txBody>
      </p:sp>
      <p:sp>
        <p:nvSpPr>
          <p:cNvPr id="15" name="正方形/長方形 14"/>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④</a:t>
            </a:r>
          </a:p>
        </p:txBody>
      </p:sp>
      <p:sp>
        <p:nvSpPr>
          <p:cNvPr id="18437" name="テキスト ボックス 16"/>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
        <p:nvSpPr>
          <p:cNvPr id="18438"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1437097B-A0CB-4C67-A261-80F9FE0CA1DB}" type="slidenum">
              <a:rPr lang="ja-JP" altLang="en-US" sz="1200" smtClean="0">
                <a:solidFill>
                  <a:srgbClr val="92D050"/>
                </a:solidFill>
              </a:rPr>
              <a:pPr>
                <a:spcBef>
                  <a:spcPct val="0"/>
                </a:spcBef>
                <a:buFontTx/>
                <a:buNone/>
              </a:pPr>
              <a:t>8</a:t>
            </a:fld>
            <a:endParaRPr lang="ja-JP" altLang="en-US" sz="1200">
              <a:solidFill>
                <a:srgbClr val="92D05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lstStyle/>
          <a:p>
            <a:pPr eaLnBrk="1" hangingPunct="1"/>
            <a:r>
              <a:rPr lang="ja-JP" altLang="en-US">
                <a:solidFill>
                  <a:schemeClr val="tx1"/>
                </a:solidFill>
              </a:rPr>
              <a:t>応募システムのユーザー像・ユーザー数</a:t>
            </a:r>
          </a:p>
        </p:txBody>
      </p:sp>
      <p:graphicFrame>
        <p:nvGraphicFramePr>
          <p:cNvPr id="6" name="表 5"/>
          <p:cNvGraphicFramePr>
            <a:graphicFrameLocks noGrp="1"/>
          </p:cNvGraphicFramePr>
          <p:nvPr/>
        </p:nvGraphicFramePr>
        <p:xfrm>
          <a:off x="4211638" y="1622425"/>
          <a:ext cx="4321175" cy="1219200"/>
        </p:xfrm>
        <a:graphic>
          <a:graphicData uri="http://schemas.openxmlformats.org/drawingml/2006/table">
            <a:tbl>
              <a:tblPr firstRow="1" bandRow="1">
                <a:tableStyleId>{F5AB1C69-6EDB-4FF4-983F-18BD219EF322}</a:tableStyleId>
              </a:tblPr>
              <a:tblGrid>
                <a:gridCol w="2880642">
                  <a:extLst>
                    <a:ext uri="{9D8B030D-6E8A-4147-A177-3AD203B41FA5}">
                      <a16:colId xmlns:a16="http://schemas.microsoft.com/office/drawing/2014/main" val="20000"/>
                    </a:ext>
                  </a:extLst>
                </a:gridCol>
                <a:gridCol w="1440533">
                  <a:extLst>
                    <a:ext uri="{9D8B030D-6E8A-4147-A177-3AD203B41FA5}">
                      <a16:colId xmlns:a16="http://schemas.microsoft.com/office/drawing/2014/main" val="20001"/>
                    </a:ext>
                  </a:extLst>
                </a:gridCol>
              </a:tblGrid>
              <a:tr h="182343">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a:tc>
                <a:extLst>
                  <a:ext uri="{0D108BD9-81ED-4DB2-BD59-A6C34878D82A}">
                    <a16:rowId xmlns:a16="http://schemas.microsoft.com/office/drawing/2014/main" val="10000"/>
                  </a:ext>
                </a:extLst>
              </a:tr>
              <a:tr h="182343">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貴社の社員</a:t>
                      </a: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r h="182343">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貴社の委託先・取引先等の社員等</a:t>
                      </a: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2"/>
                  </a:ext>
                </a:extLst>
              </a:tr>
              <a:tr h="182343">
                <a:tc>
                  <a:txBody>
                    <a:bodyPr/>
                    <a:lstStyle/>
                    <a:p>
                      <a:pPr algn="r"/>
                      <a:r>
                        <a:rPr kumimoji="1" lang="en-US" altLang="ja-JP" sz="1400" b="1"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a:t>
                      </a: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3"/>
                  </a:ext>
                </a:extLst>
              </a:tr>
            </a:tbl>
          </a:graphicData>
        </a:graphic>
      </p:graphicFrame>
      <p:cxnSp>
        <p:nvCxnSpPr>
          <p:cNvPr id="30" name="直線コネクタ 29"/>
          <p:cNvCxnSpPr>
            <a:stCxn id="3" idx="3"/>
            <a:endCxn id="27" idx="2"/>
          </p:cNvCxnSpPr>
          <p:nvPr/>
        </p:nvCxnSpPr>
        <p:spPr>
          <a:xfrm flipV="1">
            <a:off x="1017588" y="1612900"/>
            <a:ext cx="981075" cy="830263"/>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a:stCxn id="3" idx="1"/>
            <a:endCxn id="28" idx="2"/>
          </p:cNvCxnSpPr>
          <p:nvPr/>
        </p:nvCxnSpPr>
        <p:spPr>
          <a:xfrm>
            <a:off x="1017588" y="1933575"/>
            <a:ext cx="981075" cy="758825"/>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3" name="円/楕円 2"/>
          <p:cNvSpPr/>
          <p:nvPr/>
        </p:nvSpPr>
        <p:spPr>
          <a:xfrm>
            <a:off x="912813" y="1828800"/>
            <a:ext cx="720725" cy="720725"/>
          </a:xfrm>
          <a:prstGeom prst="ellipse">
            <a:avLst/>
          </a:prstGeom>
          <a:solidFill>
            <a:schemeClr val="accent3">
              <a:lumMod val="75000"/>
            </a:schemeClr>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応募者</a:t>
            </a:r>
          </a:p>
        </p:txBody>
      </p:sp>
      <p:sp>
        <p:nvSpPr>
          <p:cNvPr id="27" name="円/楕円 26"/>
          <p:cNvSpPr/>
          <p:nvPr/>
        </p:nvSpPr>
        <p:spPr>
          <a:xfrm>
            <a:off x="1998663" y="1252538"/>
            <a:ext cx="720725" cy="720725"/>
          </a:xfrm>
          <a:prstGeom prst="ellipse">
            <a:avLst/>
          </a:prstGeom>
          <a:solidFill>
            <a:schemeClr val="accent3">
              <a:lumMod val="75000"/>
            </a:schemeClr>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400" b="1" dirty="0">
                <a:solidFill>
                  <a:schemeClr val="bg1"/>
                </a:solidFill>
                <a:latin typeface="Meiryo UI" pitchFamily="50" charset="-128"/>
                <a:ea typeface="Meiryo UI" pitchFamily="50" charset="-128"/>
                <a:cs typeface="Meiryo UI" pitchFamily="50" charset="-128"/>
              </a:rPr>
              <a:t>社員</a:t>
            </a:r>
          </a:p>
        </p:txBody>
      </p:sp>
      <p:sp>
        <p:nvSpPr>
          <p:cNvPr id="28" name="円/楕円 27"/>
          <p:cNvSpPr/>
          <p:nvPr/>
        </p:nvSpPr>
        <p:spPr>
          <a:xfrm>
            <a:off x="1998663" y="2332038"/>
            <a:ext cx="720725" cy="720725"/>
          </a:xfrm>
          <a:prstGeom prst="ellipse">
            <a:avLst/>
          </a:prstGeom>
          <a:solidFill>
            <a:schemeClr val="accent3">
              <a:lumMod val="75000"/>
            </a:schemeClr>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委託先</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社員等</a:t>
            </a:r>
          </a:p>
        </p:txBody>
      </p:sp>
      <p:cxnSp>
        <p:nvCxnSpPr>
          <p:cNvPr id="43" name="直線コネクタ 42"/>
          <p:cNvCxnSpPr>
            <a:stCxn id="38" idx="6"/>
            <a:endCxn id="60" idx="2"/>
          </p:cNvCxnSpPr>
          <p:nvPr/>
        </p:nvCxnSpPr>
        <p:spPr>
          <a:xfrm>
            <a:off x="1628775" y="3773488"/>
            <a:ext cx="360363"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a:stCxn id="50" idx="6"/>
            <a:endCxn id="51" idx="2"/>
          </p:cNvCxnSpPr>
          <p:nvPr/>
        </p:nvCxnSpPr>
        <p:spPr>
          <a:xfrm flipV="1">
            <a:off x="2705100" y="6171077"/>
            <a:ext cx="37782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51" name="円/楕円 50"/>
          <p:cNvSpPr/>
          <p:nvPr/>
        </p:nvSpPr>
        <p:spPr>
          <a:xfrm>
            <a:off x="3082925" y="5810715"/>
            <a:ext cx="720725" cy="720725"/>
          </a:xfrm>
          <a:prstGeom prst="ellipse">
            <a:avLst/>
          </a:prstGeom>
          <a:solidFill>
            <a:schemeClr val="accent3">
              <a:lumMod val="75000"/>
            </a:schemeClr>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顧客</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（消費者）</a:t>
            </a:r>
          </a:p>
        </p:txBody>
      </p:sp>
      <p:cxnSp>
        <p:nvCxnSpPr>
          <p:cNvPr id="52" name="直線コネクタ 51"/>
          <p:cNvCxnSpPr>
            <a:stCxn id="24" idx="1"/>
            <a:endCxn id="50" idx="5"/>
          </p:cNvCxnSpPr>
          <p:nvPr/>
        </p:nvCxnSpPr>
        <p:spPr>
          <a:xfrm>
            <a:off x="1038225" y="5412252"/>
            <a:ext cx="1560513" cy="1014413"/>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a:stCxn id="24" idx="3"/>
            <a:endCxn id="78" idx="7"/>
          </p:cNvCxnSpPr>
          <p:nvPr/>
        </p:nvCxnSpPr>
        <p:spPr>
          <a:xfrm flipV="1">
            <a:off x="1038225" y="4835990"/>
            <a:ext cx="1531938" cy="108585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78" name="円/楕円 77"/>
          <p:cNvSpPr/>
          <p:nvPr/>
        </p:nvSpPr>
        <p:spPr>
          <a:xfrm>
            <a:off x="1954213" y="4729627"/>
            <a:ext cx="720725" cy="720725"/>
          </a:xfrm>
          <a:prstGeom prst="ellipse">
            <a:avLst/>
          </a:prstGeom>
          <a:solidFill>
            <a:schemeClr val="accent3">
              <a:lumMod val="75000"/>
            </a:schemeClr>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顧客</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（消費者）</a:t>
            </a:r>
          </a:p>
        </p:txBody>
      </p:sp>
      <p:pic>
        <p:nvPicPr>
          <p:cNvPr id="19487" name="図 82"/>
          <p:cNvPicPr>
            <a:picLocks noChangeAspect="1"/>
          </p:cNvPicPr>
          <p:nvPr/>
        </p:nvPicPr>
        <p:blipFill>
          <a:blip r:embed="rId2">
            <a:extLst>
              <a:ext uri="{28A0092B-C50C-407E-A947-70E740481C1C}">
                <a14:useLocalDpi xmlns:a14="http://schemas.microsoft.com/office/drawing/2010/main" val="0"/>
              </a:ext>
            </a:extLst>
          </a:blip>
          <a:srcRect l="36142" t="19733" r="29213" b="34866"/>
          <a:stretch>
            <a:fillRect/>
          </a:stretch>
        </p:blipFill>
        <p:spPr bwMode="auto">
          <a:xfrm>
            <a:off x="1476375" y="3440113"/>
            <a:ext cx="577850" cy="69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88" name="図 83"/>
          <p:cNvPicPr>
            <a:picLocks noChangeAspect="1"/>
          </p:cNvPicPr>
          <p:nvPr/>
        </p:nvPicPr>
        <p:blipFill>
          <a:blip r:embed="rId3">
            <a:extLst>
              <a:ext uri="{28A0092B-C50C-407E-A947-70E740481C1C}">
                <a14:useLocalDpi xmlns:a14="http://schemas.microsoft.com/office/drawing/2010/main" val="0"/>
              </a:ext>
            </a:extLst>
          </a:blip>
          <a:srcRect l="34866" t="36142" r="19733" b="29213"/>
          <a:stretch>
            <a:fillRect/>
          </a:stretch>
        </p:blipFill>
        <p:spPr bwMode="auto">
          <a:xfrm rot="-3298258">
            <a:off x="1457325" y="5663077"/>
            <a:ext cx="69373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89" name="テキスト ボックス 84"/>
          <p:cNvSpPr txBox="1">
            <a:spLocks noChangeArrowheads="1"/>
          </p:cNvSpPr>
          <p:nvPr/>
        </p:nvSpPr>
        <p:spPr bwMode="auto">
          <a:xfrm>
            <a:off x="919163" y="1468438"/>
            <a:ext cx="7143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B2E</a:t>
            </a:r>
            <a:endParaRPr lang="ja-JP" altLang="en-US" sz="1100" b="1"/>
          </a:p>
        </p:txBody>
      </p:sp>
      <p:sp>
        <p:nvSpPr>
          <p:cNvPr id="19490" name="テキスト ボックス 85"/>
          <p:cNvSpPr txBox="1">
            <a:spLocks noChangeArrowheads="1"/>
          </p:cNvSpPr>
          <p:nvPr/>
        </p:nvSpPr>
        <p:spPr bwMode="auto">
          <a:xfrm>
            <a:off x="915988" y="3052763"/>
            <a:ext cx="7127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B2…B</a:t>
            </a:r>
            <a:endParaRPr lang="ja-JP" altLang="en-US" sz="1100" b="1"/>
          </a:p>
        </p:txBody>
      </p:sp>
      <p:sp>
        <p:nvSpPr>
          <p:cNvPr id="60" name="円/楕円 59"/>
          <p:cNvSpPr/>
          <p:nvPr/>
        </p:nvSpPr>
        <p:spPr>
          <a:xfrm>
            <a:off x="1989138" y="3413125"/>
            <a:ext cx="720725" cy="720725"/>
          </a:xfrm>
          <a:prstGeom prst="ellipse">
            <a:avLst/>
          </a:prstGeom>
          <a:solidFill>
            <a:schemeClr val="accent3">
              <a:lumMod val="75000"/>
            </a:schemeClr>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顧客</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（企業）</a:t>
            </a:r>
          </a:p>
        </p:txBody>
      </p:sp>
      <p:sp>
        <p:nvSpPr>
          <p:cNvPr id="19492" name="テキスト ボックス 92"/>
          <p:cNvSpPr txBox="1">
            <a:spLocks noChangeArrowheads="1"/>
          </p:cNvSpPr>
          <p:nvPr/>
        </p:nvSpPr>
        <p:spPr bwMode="auto">
          <a:xfrm>
            <a:off x="889000" y="4953465"/>
            <a:ext cx="76517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en-US" altLang="ja-JP" sz="1100" b="1"/>
              <a:t>B2…C</a:t>
            </a:r>
            <a:endParaRPr lang="ja-JP" altLang="en-US" sz="1100" b="1"/>
          </a:p>
        </p:txBody>
      </p:sp>
      <p:graphicFrame>
        <p:nvGraphicFramePr>
          <p:cNvPr id="99" name="表 98"/>
          <p:cNvGraphicFramePr>
            <a:graphicFrameLocks noGrp="1"/>
          </p:cNvGraphicFramePr>
          <p:nvPr/>
        </p:nvGraphicFramePr>
        <p:xfrm>
          <a:off x="4211638" y="3414713"/>
          <a:ext cx="4321175" cy="609600"/>
        </p:xfrm>
        <a:graphic>
          <a:graphicData uri="http://schemas.openxmlformats.org/drawingml/2006/table">
            <a:tbl>
              <a:tblPr firstRow="1" bandRow="1">
                <a:tableStyleId>{F5AB1C69-6EDB-4FF4-983F-18BD219EF322}</a:tableStyleId>
              </a:tblPr>
              <a:tblGrid>
                <a:gridCol w="2160429">
                  <a:extLst>
                    <a:ext uri="{9D8B030D-6E8A-4147-A177-3AD203B41FA5}">
                      <a16:colId xmlns:a16="http://schemas.microsoft.com/office/drawing/2014/main" val="20000"/>
                    </a:ext>
                  </a:extLst>
                </a:gridCol>
                <a:gridCol w="1080253">
                  <a:extLst>
                    <a:ext uri="{9D8B030D-6E8A-4147-A177-3AD203B41FA5}">
                      <a16:colId xmlns:a16="http://schemas.microsoft.com/office/drawing/2014/main" val="20001"/>
                    </a:ext>
                  </a:extLst>
                </a:gridCol>
                <a:gridCol w="1080493">
                  <a:extLst>
                    <a:ext uri="{9D8B030D-6E8A-4147-A177-3AD203B41FA5}">
                      <a16:colId xmlns:a16="http://schemas.microsoft.com/office/drawing/2014/main" val="20002"/>
                    </a:ext>
                  </a:extLst>
                </a:gridCol>
              </a:tblGrid>
              <a:tr h="182343">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企業数</a:t>
                      </a:r>
                    </a:p>
                  </a:txBody>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a:tc>
                <a:extLst>
                  <a:ext uri="{0D108BD9-81ED-4DB2-BD59-A6C34878D82A}">
                    <a16:rowId xmlns:a16="http://schemas.microsoft.com/office/drawing/2014/main" val="10000"/>
                  </a:ext>
                </a:extLst>
              </a:tr>
              <a:tr h="182343">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貴社の顧客（企業）</a:t>
                      </a: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graphicFrame>
        <p:nvGraphicFramePr>
          <p:cNvPr id="100" name="表 99"/>
          <p:cNvGraphicFramePr>
            <a:graphicFrameLocks noGrp="1"/>
          </p:cNvGraphicFramePr>
          <p:nvPr/>
        </p:nvGraphicFramePr>
        <p:xfrm>
          <a:off x="4211638" y="5214938"/>
          <a:ext cx="4321175" cy="609600"/>
        </p:xfrm>
        <a:graphic>
          <a:graphicData uri="http://schemas.openxmlformats.org/drawingml/2006/table">
            <a:tbl>
              <a:tblPr firstRow="1" bandRow="1">
                <a:tableStyleId>{F5AB1C69-6EDB-4FF4-983F-18BD219EF322}</a:tableStyleId>
              </a:tblPr>
              <a:tblGrid>
                <a:gridCol w="2880642">
                  <a:extLst>
                    <a:ext uri="{9D8B030D-6E8A-4147-A177-3AD203B41FA5}">
                      <a16:colId xmlns:a16="http://schemas.microsoft.com/office/drawing/2014/main" val="20000"/>
                    </a:ext>
                  </a:extLst>
                </a:gridCol>
                <a:gridCol w="1440533">
                  <a:extLst>
                    <a:ext uri="{9D8B030D-6E8A-4147-A177-3AD203B41FA5}">
                      <a16:colId xmlns:a16="http://schemas.microsoft.com/office/drawing/2014/main" val="20001"/>
                    </a:ext>
                  </a:extLst>
                </a:gridCol>
              </a:tblGrid>
              <a:tr h="182343">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a:tc>
                <a:extLst>
                  <a:ext uri="{0D108BD9-81ED-4DB2-BD59-A6C34878D82A}">
                    <a16:rowId xmlns:a16="http://schemas.microsoft.com/office/drawing/2014/main" val="10000"/>
                  </a:ext>
                </a:extLst>
              </a:tr>
              <a:tr h="182343">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貴社の顧客（消費者）</a:t>
                      </a: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101" name="正方形/長方形 100"/>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⑤</a:t>
            </a:r>
          </a:p>
        </p:txBody>
      </p:sp>
      <p:sp>
        <p:nvSpPr>
          <p:cNvPr id="19519" name="テキスト ボックス 102"/>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
        <p:nvSpPr>
          <p:cNvPr id="19520" name="テキスト ボックス 103"/>
          <p:cNvSpPr txBox="1">
            <a:spLocks noChangeArrowheads="1"/>
          </p:cNvSpPr>
          <p:nvPr/>
        </p:nvSpPr>
        <p:spPr bwMode="auto">
          <a:xfrm>
            <a:off x="4211638" y="1252538"/>
            <a:ext cx="7127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B2E</a:t>
            </a:r>
            <a:endParaRPr lang="ja-JP" altLang="en-US" sz="1100" b="1"/>
          </a:p>
        </p:txBody>
      </p:sp>
      <p:sp>
        <p:nvSpPr>
          <p:cNvPr id="19521" name="テキスト ボックス 104"/>
          <p:cNvSpPr txBox="1">
            <a:spLocks noChangeArrowheads="1"/>
          </p:cNvSpPr>
          <p:nvPr/>
        </p:nvSpPr>
        <p:spPr bwMode="auto">
          <a:xfrm>
            <a:off x="4211638" y="3052763"/>
            <a:ext cx="7127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B2…B</a:t>
            </a:r>
            <a:endParaRPr lang="ja-JP" altLang="en-US" sz="1100" b="1"/>
          </a:p>
        </p:txBody>
      </p:sp>
      <p:sp>
        <p:nvSpPr>
          <p:cNvPr id="19522" name="テキスト ボックス 105"/>
          <p:cNvSpPr txBox="1">
            <a:spLocks noChangeArrowheads="1"/>
          </p:cNvSpPr>
          <p:nvPr/>
        </p:nvSpPr>
        <p:spPr bwMode="auto">
          <a:xfrm>
            <a:off x="4211638" y="4867275"/>
            <a:ext cx="76517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en-US" altLang="ja-JP" sz="1100" b="1"/>
              <a:t>B2…C</a:t>
            </a:r>
            <a:endParaRPr lang="ja-JP" altLang="en-US" sz="1100" b="1"/>
          </a:p>
        </p:txBody>
      </p:sp>
      <p:sp>
        <p:nvSpPr>
          <p:cNvPr id="19523" name="テキスト ボックス 106"/>
          <p:cNvSpPr txBox="1">
            <a:spLocks noChangeArrowheads="1"/>
          </p:cNvSpPr>
          <p:nvPr/>
        </p:nvSpPr>
        <p:spPr bwMode="auto">
          <a:xfrm>
            <a:off x="6804025" y="1282700"/>
            <a:ext cx="172878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該当がない場合は空欄で結構です</a:t>
            </a:r>
          </a:p>
        </p:txBody>
      </p:sp>
      <p:sp>
        <p:nvSpPr>
          <p:cNvPr id="19524" name="テキスト ボックス 107"/>
          <p:cNvSpPr txBox="1">
            <a:spLocks noChangeArrowheads="1"/>
          </p:cNvSpPr>
          <p:nvPr/>
        </p:nvSpPr>
        <p:spPr bwMode="auto">
          <a:xfrm>
            <a:off x="7164388" y="3079750"/>
            <a:ext cx="13684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該当がない場合は空欄で結構です</a:t>
            </a:r>
          </a:p>
        </p:txBody>
      </p:sp>
      <p:sp>
        <p:nvSpPr>
          <p:cNvPr id="19525" name="テキスト ボックス 108"/>
          <p:cNvSpPr txBox="1">
            <a:spLocks noChangeArrowheads="1"/>
          </p:cNvSpPr>
          <p:nvPr/>
        </p:nvSpPr>
        <p:spPr bwMode="auto">
          <a:xfrm>
            <a:off x="7164388" y="4864100"/>
            <a:ext cx="13684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該当がない場合は空欄で結構です</a:t>
            </a:r>
          </a:p>
        </p:txBody>
      </p:sp>
      <p:sp>
        <p:nvSpPr>
          <p:cNvPr id="19526" name="スライド番号プレースホルダー 109"/>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91F3864E-E1B3-4A76-9405-7A3D613DE0C5}" type="slidenum">
              <a:rPr lang="ja-JP" altLang="en-US" sz="1200" smtClean="0">
                <a:solidFill>
                  <a:srgbClr val="92D050"/>
                </a:solidFill>
              </a:rPr>
              <a:pPr>
                <a:spcBef>
                  <a:spcPct val="0"/>
                </a:spcBef>
                <a:buFontTx/>
                <a:buNone/>
              </a:pPr>
              <a:t>9</a:t>
            </a:fld>
            <a:endParaRPr lang="ja-JP" altLang="en-US" sz="1200">
              <a:solidFill>
                <a:srgbClr val="92D050"/>
              </a:solidFill>
            </a:endParaRPr>
          </a:p>
        </p:txBody>
      </p:sp>
      <p:sp>
        <p:nvSpPr>
          <p:cNvPr id="19527" name="テキスト ボックス 38"/>
          <p:cNvSpPr txBox="1">
            <a:spLocks noChangeArrowheads="1"/>
          </p:cNvSpPr>
          <p:nvPr/>
        </p:nvSpPr>
        <p:spPr bwMode="auto">
          <a:xfrm>
            <a:off x="1963738" y="1123950"/>
            <a:ext cx="8080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19528" name="テキスト ボックス 39"/>
          <p:cNvSpPr txBox="1">
            <a:spLocks noChangeArrowheads="1"/>
          </p:cNvSpPr>
          <p:nvPr/>
        </p:nvSpPr>
        <p:spPr bwMode="auto">
          <a:xfrm>
            <a:off x="1835150" y="2205038"/>
            <a:ext cx="10572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19529" name="テキスト ボックス 40"/>
          <p:cNvSpPr txBox="1">
            <a:spLocks noChangeArrowheads="1"/>
          </p:cNvSpPr>
          <p:nvPr/>
        </p:nvSpPr>
        <p:spPr bwMode="auto">
          <a:xfrm>
            <a:off x="1908175" y="3284538"/>
            <a:ext cx="93345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19530" name="テキスト ボックス 41"/>
          <p:cNvSpPr txBox="1">
            <a:spLocks noChangeArrowheads="1"/>
          </p:cNvSpPr>
          <p:nvPr/>
        </p:nvSpPr>
        <p:spPr bwMode="auto">
          <a:xfrm>
            <a:off x="3016250" y="5667840"/>
            <a:ext cx="8636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19531" name="テキスト ボックス 43"/>
          <p:cNvSpPr txBox="1">
            <a:spLocks noChangeArrowheads="1"/>
          </p:cNvSpPr>
          <p:nvPr/>
        </p:nvSpPr>
        <p:spPr bwMode="auto">
          <a:xfrm>
            <a:off x="1908175" y="4586752"/>
            <a:ext cx="83978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38" name="円/楕円 37"/>
          <p:cNvSpPr/>
          <p:nvPr/>
        </p:nvSpPr>
        <p:spPr>
          <a:xfrm>
            <a:off x="908050" y="3413125"/>
            <a:ext cx="720725" cy="720725"/>
          </a:xfrm>
          <a:prstGeom prst="ellipse">
            <a:avLst/>
          </a:prstGeom>
          <a:solidFill>
            <a:schemeClr val="accent3">
              <a:lumMod val="75000"/>
            </a:schemeClr>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応募者</a:t>
            </a:r>
          </a:p>
        </p:txBody>
      </p:sp>
      <p:sp>
        <p:nvSpPr>
          <p:cNvPr id="50" name="円/楕円 49"/>
          <p:cNvSpPr/>
          <p:nvPr/>
        </p:nvSpPr>
        <p:spPr>
          <a:xfrm>
            <a:off x="1984375" y="5810715"/>
            <a:ext cx="720725" cy="720725"/>
          </a:xfrm>
          <a:prstGeom prst="ellipse">
            <a:avLst/>
          </a:prstGeom>
          <a:solidFill>
            <a:schemeClr val="accent3">
              <a:lumMod val="75000"/>
            </a:schemeClr>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顧客</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（企業）</a:t>
            </a:r>
          </a:p>
        </p:txBody>
      </p:sp>
      <p:sp>
        <p:nvSpPr>
          <p:cNvPr id="24" name="円/楕円 23"/>
          <p:cNvSpPr/>
          <p:nvPr/>
        </p:nvSpPr>
        <p:spPr>
          <a:xfrm>
            <a:off x="933450" y="5305890"/>
            <a:ext cx="720725" cy="720725"/>
          </a:xfrm>
          <a:prstGeom prst="ellipse">
            <a:avLst/>
          </a:prstGeom>
          <a:solidFill>
            <a:schemeClr val="accent3">
              <a:lumMod val="75000"/>
            </a:schemeClr>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応募者</a:t>
            </a:r>
          </a:p>
        </p:txBody>
      </p:sp>
      <p:sp>
        <p:nvSpPr>
          <p:cNvPr id="48" name="円/楕円 47"/>
          <p:cNvSpPr/>
          <p:nvPr/>
        </p:nvSpPr>
        <p:spPr>
          <a:xfrm>
            <a:off x="3082925" y="3413125"/>
            <a:ext cx="720725" cy="720725"/>
          </a:xfrm>
          <a:prstGeom prst="ellipse">
            <a:avLst/>
          </a:prstGeom>
          <a:solidFill>
            <a:schemeClr val="accent3">
              <a:lumMod val="75000"/>
            </a:schemeClr>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900" b="1" dirty="0">
                <a:solidFill>
                  <a:schemeClr val="bg1"/>
                </a:solidFill>
                <a:latin typeface="Meiryo UI" pitchFamily="50" charset="-128"/>
                <a:ea typeface="Meiryo UI" pitchFamily="50" charset="-128"/>
                <a:cs typeface="Meiryo UI" pitchFamily="50" charset="-128"/>
              </a:rPr>
              <a:t>（顧客企業の）</a:t>
            </a:r>
            <a:br>
              <a:rPr lang="en-US" altLang="ja-JP" sz="900" b="1" dirty="0">
                <a:solidFill>
                  <a:schemeClr val="bg1"/>
                </a:solidFill>
                <a:latin typeface="Meiryo UI" pitchFamily="50" charset="-128"/>
                <a:ea typeface="Meiryo UI" pitchFamily="50" charset="-128"/>
                <a:cs typeface="Meiryo UI" pitchFamily="50" charset="-128"/>
              </a:rPr>
            </a:br>
            <a:r>
              <a:rPr lang="ja-JP" altLang="en-US" sz="900" b="1" dirty="0">
                <a:solidFill>
                  <a:schemeClr val="bg1"/>
                </a:solidFill>
                <a:latin typeface="Meiryo UI" pitchFamily="50" charset="-128"/>
                <a:ea typeface="Meiryo UI" pitchFamily="50" charset="-128"/>
                <a:cs typeface="Meiryo UI" pitchFamily="50" charset="-128"/>
              </a:rPr>
              <a:t>社員・委託先</a:t>
            </a:r>
            <a:br>
              <a:rPr lang="en-US" altLang="ja-JP" sz="900" b="1" dirty="0">
                <a:solidFill>
                  <a:schemeClr val="bg1"/>
                </a:solidFill>
                <a:latin typeface="Meiryo UI" pitchFamily="50" charset="-128"/>
                <a:ea typeface="Meiryo UI" pitchFamily="50" charset="-128"/>
                <a:cs typeface="Meiryo UI" pitchFamily="50" charset="-128"/>
              </a:rPr>
            </a:br>
            <a:r>
              <a:rPr lang="ja-JP" altLang="en-US" sz="900" b="1" dirty="0">
                <a:solidFill>
                  <a:schemeClr val="bg1"/>
                </a:solidFill>
                <a:latin typeface="Meiryo UI" pitchFamily="50" charset="-128"/>
                <a:ea typeface="Meiryo UI" pitchFamily="50" charset="-128"/>
                <a:cs typeface="Meiryo UI" pitchFamily="50" charset="-128"/>
              </a:rPr>
              <a:t>社員等</a:t>
            </a:r>
          </a:p>
        </p:txBody>
      </p:sp>
      <p:cxnSp>
        <p:nvCxnSpPr>
          <p:cNvPr id="53" name="直線コネクタ 52"/>
          <p:cNvCxnSpPr>
            <a:stCxn id="60" idx="6"/>
            <a:endCxn id="48" idx="2"/>
          </p:cNvCxnSpPr>
          <p:nvPr/>
        </p:nvCxnSpPr>
        <p:spPr>
          <a:xfrm>
            <a:off x="2709863" y="3773488"/>
            <a:ext cx="373062"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nchor="ctr" anchorCtr="0">
        <a:noAutofit/>
      </a:bodyPr>
      <a:lstStyle>
        <a:defPPr>
          <a:defRPr kumimoji="1" sz="1400" dirty="0" smtClean="0">
            <a:solidFill>
              <a:schemeClr val="tx1">
                <a:lumMod val="50000"/>
                <a:lumOff val="50000"/>
              </a:schemeClr>
            </a:solidFill>
            <a:latin typeface="Meiryo UI" pitchFamily="50" charset="-128"/>
            <a:ea typeface="Meiryo UI" pitchFamily="50" charset="-128"/>
            <a:cs typeface="Meiryo UI"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4B25BDD71E6E1468BAA4BB0D8236ACE" ma:contentTypeVersion="" ma:contentTypeDescription="新しいドキュメントを作成します。" ma:contentTypeScope="" ma:versionID="e53928acaaae93bc64bb596b5fba5424">
  <xsd:schema xmlns:xsd="http://www.w3.org/2001/XMLSchema" xmlns:xs="http://www.w3.org/2001/XMLSchema" xmlns:p="http://schemas.microsoft.com/office/2006/metadata/properties" xmlns:ns2="21784d2d-e399-40c3-87fb-5f6b5f580e80" targetNamespace="http://schemas.microsoft.com/office/2006/metadata/properties" ma:root="true" ma:fieldsID="205dd33946e9804eed0f1d363ccac74d" ns2:_="">
    <xsd:import namespace="21784d2d-e399-40c3-87fb-5f6b5f580e80"/>
    <xsd:element name="properties">
      <xsd:complexType>
        <xsd:sequence>
          <xsd:element name="documentManagement">
            <xsd:complexType>
              <xsd:all>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784d2d-e399-40c3-87fb-5f6b5f580e80" elementFormDefault="qualified">
    <xsd:import namespace="http://schemas.microsoft.com/office/2006/documentManagement/types"/>
    <xsd:import namespace="http://schemas.microsoft.com/office/infopath/2007/PartnerControls"/>
    <xsd:element name="Category" ma:index="8" nillable="true" ma:displayName="カテゴリ" ma:internalName="Category">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ategory xmlns="21784d2d-e399-40c3-87fb-5f6b5f580e80" xsi:nil="true"/>
  </documentManagement>
</p:properties>
</file>

<file path=customXml/itemProps1.xml><?xml version="1.0" encoding="utf-8"?>
<ds:datastoreItem xmlns:ds="http://schemas.openxmlformats.org/officeDocument/2006/customXml" ds:itemID="{1EE25152-FD05-4AF6-A211-07334C5908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784d2d-e399-40c3-87fb-5f6b5f580e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C094A98-2DFB-4315-B481-9046DC0861CC}">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21784d2d-e399-40c3-87fb-5f6b5f580e8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2201</TotalTime>
  <Words>2705</Words>
  <Application>Microsoft Office PowerPoint</Application>
  <PresentationFormat>画面に合わせる (4:3)</PresentationFormat>
  <Paragraphs>325</Paragraphs>
  <Slides>17</Slides>
  <Notes>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17</vt:i4>
      </vt:variant>
    </vt:vector>
  </HeadingPairs>
  <TitlesOfParts>
    <vt:vector size="23" baseType="lpstr">
      <vt:lpstr>Meiryo UI</vt:lpstr>
      <vt:lpstr>Arial</vt:lpstr>
      <vt:lpstr>Calibri</vt:lpstr>
      <vt:lpstr>Wingdings</vt:lpstr>
      <vt:lpstr>Wingdings 2</vt:lpstr>
      <vt:lpstr>Office ​​テーマ</vt:lpstr>
      <vt:lpstr>MCPC award 2025 応募要綱 （ユーザー部門）</vt:lpstr>
      <vt:lpstr>PowerPoint プレゼンテーション</vt:lpstr>
      <vt:lpstr>エントリーシート記入上のガイド</vt:lpstr>
      <vt:lpstr>MCPC award（ユーザー部門） エントリーシート</vt:lpstr>
      <vt:lpstr>応募者名・応募システム名称等</vt:lpstr>
      <vt:lpstr>応募者情報</vt:lpstr>
      <vt:lpstr>応募システムの構成要素</vt:lpstr>
      <vt:lpstr>応募システムの全体像</vt:lpstr>
      <vt:lpstr>応募システムのユーザー像・ユーザー数</vt:lpstr>
      <vt:lpstr>経営課題、社会課題、取り組みの必要性</vt:lpstr>
      <vt:lpstr>技術 最先端技術へのチャレンジ・先進性／独創的な工夫 既存技術の活用、組合せによる新たな価値の創出</vt:lpstr>
      <vt:lpstr>提供価値 人々の「暮らし」をかえた（かえる）／会社の「シゴト」をかえた（かえる）</vt:lpstr>
      <vt:lpstr>事業性 応募システムの導入効果</vt:lpstr>
      <vt:lpstr>ユーザーの評価 応募システムに対する利用者の評価</vt:lpstr>
      <vt:lpstr>実現にあたっての問題点とその克服など</vt:lpstr>
      <vt:lpstr>アピールポイントのまとめ</vt:lpstr>
      <vt:lpstr>審査者及びMCPCに対する希望・注意事項</vt:lpstr>
    </vt:vector>
  </TitlesOfParts>
  <Company>KDDI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1107PC0306</dc:creator>
  <cp:lastModifiedBy>SAKAMOTO</cp:lastModifiedBy>
  <cp:revision>247</cp:revision>
  <cp:lastPrinted>2016-07-18T03:16:31Z</cp:lastPrinted>
  <dcterms:created xsi:type="dcterms:W3CDTF">2013-03-07T06:15:11Z</dcterms:created>
  <dcterms:modified xsi:type="dcterms:W3CDTF">2025-06-20T04:12:02Z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0x01010074B25BDD71E6E1468BAA4BB0D8236ACE</vt:lpwstr>
  </property>
  <property fmtid="{D5CDD505-2E9C-101B-9397-08002B2CF9AE}" pid="3" name="MSIP_Label_dbb4fa5d-3ac5-4415-967c-34900a0e1c6f_Enabled">
    <vt:lpwstr>true</vt:lpwstr>
  </property>
  <property fmtid="{D5CDD505-2E9C-101B-9397-08002B2CF9AE}" pid="4" name="MSIP_Label_dbb4fa5d-3ac5-4415-967c-34900a0e1c6f_SetDate">
    <vt:lpwstr>2023-05-21T05:25:58Z</vt:lpwstr>
  </property>
  <property fmtid="{D5CDD505-2E9C-101B-9397-08002B2CF9AE}" pid="5" name="MSIP_Label_dbb4fa5d-3ac5-4415-967c-34900a0e1c6f_Method">
    <vt:lpwstr>Privileged</vt:lpwstr>
  </property>
  <property fmtid="{D5CDD505-2E9C-101B-9397-08002B2CF9AE}" pid="6" name="MSIP_Label_dbb4fa5d-3ac5-4415-967c-34900a0e1c6f_Name">
    <vt:lpwstr>dbb4fa5d-3ac5-4415-967c-34900a0e1c6f</vt:lpwstr>
  </property>
  <property fmtid="{D5CDD505-2E9C-101B-9397-08002B2CF9AE}" pid="7" name="MSIP_Label_dbb4fa5d-3ac5-4415-967c-34900a0e1c6f_SiteId">
    <vt:lpwstr>a629ef32-67ba-47a6-8eb3-ec43935644fc</vt:lpwstr>
  </property>
  <property fmtid="{D5CDD505-2E9C-101B-9397-08002B2CF9AE}" pid="8" name="MSIP_Label_dbb4fa5d-3ac5-4415-967c-34900a0e1c6f_ActionId">
    <vt:lpwstr>79f340ac-f870-4c30-935e-068787dff8d7</vt:lpwstr>
  </property>
  <property fmtid="{D5CDD505-2E9C-101B-9397-08002B2CF9AE}" pid="9" name="MSIP_Label_dbb4fa5d-3ac5-4415-967c-34900a0e1c6f_ContentBits">
    <vt:lpwstr>0</vt:lpwstr>
  </property>
</Properties>
</file>