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17"/>
  </p:notesMasterIdLst>
  <p:handoutMasterIdLst>
    <p:handoutMasterId r:id="rId18"/>
  </p:handoutMasterIdLst>
  <p:sldIdLst>
    <p:sldId id="299" r:id="rId4"/>
    <p:sldId id="287" r:id="rId5"/>
    <p:sldId id="298" r:id="rId6"/>
    <p:sldId id="278" r:id="rId7"/>
    <p:sldId id="256" r:id="rId8"/>
    <p:sldId id="261" r:id="rId9"/>
    <p:sldId id="273" r:id="rId10"/>
    <p:sldId id="270" r:id="rId11"/>
    <p:sldId id="306" r:id="rId12"/>
    <p:sldId id="295" r:id="rId13"/>
    <p:sldId id="281" r:id="rId14"/>
    <p:sldId id="282" r:id="rId15"/>
    <p:sldId id="283" r:id="rId16"/>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46">
          <p15:clr>
            <a:srgbClr val="A4A3A4"/>
          </p15:clr>
        </p15:guide>
        <p15:guide id="2" orient="horz" pos="3974">
          <p15:clr>
            <a:srgbClr val="A4A3A4"/>
          </p15:clr>
        </p15:guide>
        <p15:guide id="3" orient="horz" pos="1026">
          <p15:clr>
            <a:srgbClr val="A4A3A4"/>
          </p15:clr>
        </p15:guide>
        <p15:guide id="4" orient="horz" pos="1570">
          <p15:clr>
            <a:srgbClr val="A4A3A4"/>
          </p15:clr>
        </p15:guide>
        <p15:guide id="5" orient="horz" pos="3067">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973">
          <p15:clr>
            <a:srgbClr val="A4A3A4"/>
          </p15:clr>
        </p15:guide>
        <p15:guide id="11" pos="2835">
          <p15:clr>
            <a:srgbClr val="A4A3A4"/>
          </p15:clr>
        </p15:guide>
        <p15:guide id="12" pos="4014">
          <p15:clr>
            <a:srgbClr val="A4A3A4"/>
          </p15:clr>
        </p15:guide>
        <p15:guide id="13" pos="424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4660"/>
  </p:normalViewPr>
  <p:slideViewPr>
    <p:cSldViewPr>
      <p:cViewPr varScale="1">
        <p:scale>
          <a:sx n="79" d="100"/>
          <a:sy n="79" d="100"/>
        </p:scale>
        <p:origin x="1714" y="67"/>
      </p:cViewPr>
      <p:guideLst>
        <p:guide orient="horz" pos="346"/>
        <p:guide orient="horz" pos="3974"/>
        <p:guide orient="horz" pos="1026"/>
        <p:guide orient="horz" pos="1570"/>
        <p:guide orient="horz" pos="3067"/>
        <p:guide pos="5602"/>
        <p:guide pos="158"/>
        <p:guide pos="612"/>
        <p:guide pos="5148"/>
        <p:guide pos="1973"/>
        <p:guide pos="2835"/>
        <p:guide pos="4014"/>
        <p:guide pos="4241"/>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saya Takahashi（高橋久彌）" userId="a05769a9-ded0-4b86-a2c4-264219014bee" providerId="ADAL" clId="{F1E037C3-8800-43E2-A24C-2BA2C689D121}"/>
    <pc:docChg chg="modSld">
      <pc:chgData name="Hisaya Takahashi（高橋久彌）" userId="a05769a9-ded0-4b86-a2c4-264219014bee" providerId="ADAL" clId="{F1E037C3-8800-43E2-A24C-2BA2C689D121}" dt="2025-05-26T06:37:13.023" v="11" actId="20577"/>
      <pc:docMkLst>
        <pc:docMk/>
      </pc:docMkLst>
      <pc:sldChg chg="modSp mod">
        <pc:chgData name="Hisaya Takahashi（高橋久彌）" userId="a05769a9-ded0-4b86-a2c4-264219014bee" providerId="ADAL" clId="{F1E037C3-8800-43E2-A24C-2BA2C689D121}" dt="2025-05-26T06:37:13.023" v="11" actId="20577"/>
        <pc:sldMkLst>
          <pc:docMk/>
          <pc:sldMk cId="1170467938" sldId="299"/>
        </pc:sldMkLst>
        <pc:spChg chg="mod">
          <ac:chgData name="Hisaya Takahashi（高橋久彌）" userId="a05769a9-ded0-4b86-a2c4-264219014bee" providerId="ADAL" clId="{F1E037C3-8800-43E2-A24C-2BA2C689D121}" dt="2025-05-26T06:37:13.023" v="11" actId="20577"/>
          <ac:spMkLst>
            <pc:docMk/>
            <pc:sldMk cId="1170467938" sldId="299"/>
            <ac:spMk id="717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EE5F9D22-8E4B-4241-9B60-D9664682B14A}" type="datetimeFigureOut">
              <a:rPr lang="ja-JP" altLang="en-US"/>
              <a:pPr>
                <a:defRPr/>
              </a:pPr>
              <a:t>2025/5/26</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1E28044-B2C3-48CE-967E-B8A3F76E3C0D}" type="slidenum">
              <a:rPr lang="ja-JP" altLang="en-US"/>
              <a:pPr>
                <a:defRPr/>
              </a:pPr>
              <a:t>‹#›</a:t>
            </a:fld>
            <a:endParaRPr lang="ja-JP" altLang="en-US"/>
          </a:p>
        </p:txBody>
      </p:sp>
    </p:spTree>
    <p:extLst>
      <p:ext uri="{BB962C8B-B14F-4D97-AF65-F5344CB8AC3E}">
        <p14:creationId xmlns:p14="http://schemas.microsoft.com/office/powerpoint/2010/main" val="4217005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80EE54AE-C88C-43A3-8218-794FB6A919D6}" type="datetimeFigureOut">
              <a:rPr lang="ja-JP" altLang="en-US"/>
              <a:pPr>
                <a:defRPr/>
              </a:pPr>
              <a:t>2025/5/26</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EC53847-6738-4DC9-98A3-7BDB5ECA5D91}" type="slidenum">
              <a:rPr lang="ja-JP" altLang="en-US"/>
              <a:pPr>
                <a:defRPr/>
              </a:pPr>
              <a:t>‹#›</a:t>
            </a:fld>
            <a:endParaRPr lang="ja-JP" altLang="en-US"/>
          </a:p>
        </p:txBody>
      </p:sp>
    </p:spTree>
    <p:extLst>
      <p:ext uri="{BB962C8B-B14F-4D97-AF65-F5344CB8AC3E}">
        <p14:creationId xmlns:p14="http://schemas.microsoft.com/office/powerpoint/2010/main" val="2394320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D9F69D9-3745-45B8-8E0F-64EB6F7B0BE7}" type="slidenum">
              <a:rPr lang="ja-JP" altLang="en-US" smtClean="0"/>
              <a:pPr/>
              <a:t>1</a:t>
            </a:fld>
            <a:endParaRPr lang="ja-JP" altLang="en-US"/>
          </a:p>
        </p:txBody>
      </p:sp>
    </p:spTree>
    <p:extLst>
      <p:ext uri="{BB962C8B-B14F-4D97-AF65-F5344CB8AC3E}">
        <p14:creationId xmlns:p14="http://schemas.microsoft.com/office/powerpoint/2010/main" val="2024170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12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16C73629-CA60-4160-9F1D-89381F4F8DE3}" type="slidenum">
              <a:rPr lang="ja-JP" altLang="en-US" smtClean="0"/>
              <a:pPr>
                <a:spcBef>
                  <a:spcPct val="0"/>
                </a:spcBef>
              </a:pPr>
              <a:t>3</a:t>
            </a:fld>
            <a:endParaRPr lang="ja-JP" altLang="en-US"/>
          </a:p>
        </p:txBody>
      </p:sp>
    </p:spTree>
    <p:extLst>
      <p:ext uri="{BB962C8B-B14F-4D97-AF65-F5344CB8AC3E}">
        <p14:creationId xmlns:p14="http://schemas.microsoft.com/office/powerpoint/2010/main" val="355473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33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D03B593-7CA2-466E-AAC1-26793A802969}" type="slidenum">
              <a:rPr lang="ja-JP" altLang="en-US" smtClean="0"/>
              <a:pPr/>
              <a:t>4</a:t>
            </a:fld>
            <a:endParaRPr lang="ja-JP" altLang="en-US"/>
          </a:p>
        </p:txBody>
      </p:sp>
    </p:spTree>
    <p:extLst>
      <p:ext uri="{BB962C8B-B14F-4D97-AF65-F5344CB8AC3E}">
        <p14:creationId xmlns:p14="http://schemas.microsoft.com/office/powerpoint/2010/main" val="20662814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ffectLst/>
        </p:spPr>
        <p:txBody>
          <a:bodyPr wrap="none" lIns="72000" tIns="72000" rIns="72000" bIns="72000"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http://www.mcpc-jp.org </a:t>
            </a:r>
          </a:p>
        </p:txBody>
      </p:sp>
      <p:sp>
        <p:nvSpPr>
          <p:cNvPr id="2" name="タイトル 1"/>
          <p:cNvSpPr>
            <a:spLocks noGrp="1"/>
          </p:cNvSpPr>
          <p:nvPr>
            <p:ph type="ctrTitle"/>
          </p:nvPr>
        </p:nvSpPr>
        <p:spPr>
          <a:xfrm>
            <a:off x="685800" y="2130425"/>
            <a:ext cx="7772400" cy="1470025"/>
          </a:xfrm>
        </p:spPr>
        <p:txBody>
          <a:bodyPr/>
          <a:lstStyle>
            <a:lvl1pPr>
              <a:defRPr>
                <a:solidFill>
                  <a:srgbClr val="FF9900"/>
                </a:solidFill>
                <a:latin typeface="Meiryo UI" pitchFamily="50" charset="-128"/>
                <a:ea typeface="Meiryo UI" pitchFamily="50" charset="-128"/>
                <a:cs typeface="Meiryo UI" pitchFamily="50" charset="-128"/>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9D09781A-9DC4-457E-A2AD-FD38DD4A38B1}" type="slidenum">
              <a:rPr lang="ja-JP" altLang="en-US"/>
              <a:pPr>
                <a:defRPr/>
              </a:pPr>
              <a:t>‹#›</a:t>
            </a:fld>
            <a:endParaRPr lang="ja-JP" altLang="en-US"/>
          </a:p>
        </p:txBody>
      </p:sp>
    </p:spTree>
    <p:extLst>
      <p:ext uri="{BB962C8B-B14F-4D97-AF65-F5344CB8AC3E}">
        <p14:creationId xmlns:p14="http://schemas.microsoft.com/office/powerpoint/2010/main" val="413366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p:spPr>
        <p:txBody>
          <a:bodyPr wrap="none"/>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dirty="0">
                <a:solidFill>
                  <a:srgbClr val="FF9900"/>
                </a:solidFill>
                <a:latin typeface="Meiryo UI" pitchFamily="50" charset="-128"/>
                <a:ea typeface="Meiryo UI" pitchFamily="50" charset="-128"/>
                <a:cs typeface="Meiryo UI" pitchFamily="50" charset="-128"/>
              </a:rPr>
              <a:t>エントリーシートは</a:t>
            </a:r>
            <a:r>
              <a:rPr lang="en-US" altLang="ja-JP" sz="900" dirty="0">
                <a:solidFill>
                  <a:srgbClr val="FF9900"/>
                </a:solidFill>
                <a:latin typeface="Meiryo UI" pitchFamily="50" charset="-128"/>
                <a:ea typeface="Meiryo UI" pitchFamily="50" charset="-128"/>
                <a:cs typeface="Meiryo UI" pitchFamily="50" charset="-128"/>
              </a:rPr>
              <a:t>MCPC</a:t>
            </a:r>
            <a:r>
              <a:rPr lang="ja-JP" altLang="en-US" sz="900" dirty="0">
                <a:solidFill>
                  <a:srgbClr val="FF9900"/>
                </a:solidFill>
                <a:latin typeface="Meiryo UI" pitchFamily="50" charset="-128"/>
                <a:ea typeface="Meiryo UI" pitchFamily="50" charset="-128"/>
                <a:cs typeface="Meiryo UI" pitchFamily="50" charset="-128"/>
              </a:rPr>
              <a:t>の審査関係者だけが、限られた期間に限り閲覧します</a:t>
            </a:r>
            <a:br>
              <a:rPr lang="en-US" altLang="ja-JP" sz="900" dirty="0">
                <a:solidFill>
                  <a:srgbClr val="FF9900"/>
                </a:solidFill>
                <a:latin typeface="Meiryo UI" pitchFamily="50" charset="-128"/>
                <a:ea typeface="Meiryo UI" pitchFamily="50" charset="-128"/>
                <a:cs typeface="Meiryo UI" pitchFamily="50" charset="-128"/>
              </a:rPr>
            </a:br>
            <a:r>
              <a:rPr lang="ja-JP" altLang="en-US" sz="900" dirty="0">
                <a:solidFill>
                  <a:srgbClr val="FF990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ffectLst/>
        </p:spPr>
        <p:txBody>
          <a:bodyPr wrap="none" lIns="72000" tIns="72000" rIns="72000" bIns="72000"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http://www.mcpc-jp.org </a:t>
            </a:r>
          </a:p>
        </p:txBody>
      </p:sp>
      <p:sp>
        <p:nvSpPr>
          <p:cNvPr id="10" name="スライド番号プレースホルダー 2"/>
          <p:cNvSpPr txBox="1">
            <a:spLocks/>
          </p:cNvSpPr>
          <p:nvPr userDrawn="1"/>
        </p:nvSpPr>
        <p:spPr>
          <a:xfrm>
            <a:off x="8459788" y="6492875"/>
            <a:ext cx="666750" cy="365125"/>
          </a:xfrm>
          <a:prstGeom prst="rect">
            <a:avLst/>
          </a:prstGeom>
        </p:spPr>
        <p:txBody>
          <a:bodyPr anchor="ctr"/>
          <a:lstStyle>
            <a:defPPr>
              <a:defRPr lang="ja-JP"/>
            </a:defPPr>
            <a:lvl1pPr algn="r" rtl="0" eaLnBrk="1" fontAlgn="base" hangingPunct="1">
              <a:spcBef>
                <a:spcPct val="0"/>
              </a:spcBef>
              <a:spcAft>
                <a:spcPct val="0"/>
              </a:spcAft>
              <a:defRPr kumimoji="1" sz="1200" kern="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a:lstStyle>
          <a:p>
            <a:pPr>
              <a:defRPr/>
            </a:pPr>
            <a:fld id="{D648802A-2017-46A1-93CD-79B4A530F230}" type="slidenum">
              <a:rPr lang="ja-JP" altLang="en-US" smtClean="0">
                <a:solidFill>
                  <a:srgbClr val="FF9900"/>
                </a:solidFill>
              </a:rPr>
              <a:pPr>
                <a:defRPr/>
              </a:pPr>
              <a:t>‹#›</a:t>
            </a:fld>
            <a:endParaRPr lang="ja-JP" altLang="en-US" dirty="0">
              <a:solidFill>
                <a:srgbClr val="FF9900"/>
              </a:solidFill>
            </a:endParaRPr>
          </a:p>
        </p:txBody>
      </p:sp>
      <p:sp>
        <p:nvSpPr>
          <p:cNvPr id="2" name="タイトル 1"/>
          <p:cNvSpPr>
            <a:spLocks noGrp="1"/>
          </p:cNvSpPr>
          <p:nvPr>
            <p:ph type="title"/>
          </p:nvPr>
        </p:nvSpPr>
        <p:spPr>
          <a:xfrm>
            <a:off x="250825" y="549275"/>
            <a:ext cx="8642350" cy="719138"/>
          </a:xfrm>
        </p:spPr>
        <p:txBody>
          <a:bodyPr>
            <a:noAutofit/>
          </a:bodyPr>
          <a:lstStyle>
            <a:lvl1pPr>
              <a:defRPr>
                <a:solidFill>
                  <a:srgbClr val="FF9900"/>
                </a:solidFill>
              </a:defRPr>
            </a:lvl1pPr>
          </a:lstStyle>
          <a:p>
            <a:r>
              <a:rPr lang="ja-JP" altLang="en-US" dirty="0"/>
              <a:t>マスター タイトルの書式設定</a:t>
            </a:r>
          </a:p>
        </p:txBody>
      </p:sp>
      <p:sp>
        <p:nvSpPr>
          <p:cNvPr id="6" name="テキスト プレースホルダー 2"/>
          <p:cNvSpPr>
            <a:spLocks noGrp="1"/>
          </p:cNvSpPr>
          <p:nvPr>
            <p:ph idx="1"/>
          </p:nvPr>
        </p:nvSpPr>
        <p:spPr>
          <a:xfrm>
            <a:off x="246036" y="1196752"/>
            <a:ext cx="8642350" cy="4878612"/>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1" name="スライド番号プレースホルダー 2"/>
          <p:cNvSpPr>
            <a:spLocks noGrp="1"/>
          </p:cNvSpPr>
          <p:nvPr>
            <p:ph type="sldNum" sz="quarter" idx="10"/>
          </p:nvPr>
        </p:nvSpPr>
        <p:spPr/>
        <p:txBody>
          <a:bodyPr/>
          <a:lstStyle>
            <a:lvl1pPr>
              <a:defRPr/>
            </a:lvl1pPr>
          </a:lstStyle>
          <a:p>
            <a:pPr>
              <a:defRPr/>
            </a:pPr>
            <a:fld id="{E3A218EE-4E00-4DAF-A526-8EA200F03098}" type="slidenum">
              <a:rPr lang="ja-JP" altLang="en-US"/>
              <a:pPr>
                <a:defRPr/>
              </a:pPr>
              <a:t>‹#›</a:t>
            </a:fld>
            <a:endParaRPr lang="ja-JP" altLang="en-US"/>
          </a:p>
        </p:txBody>
      </p:sp>
    </p:spTree>
    <p:extLst>
      <p:ext uri="{BB962C8B-B14F-4D97-AF65-F5344CB8AC3E}">
        <p14:creationId xmlns:p14="http://schemas.microsoft.com/office/powerpoint/2010/main" val="260869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p:spPr>
        <p:txBody>
          <a:bodyPr wrap="none"/>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dirty="0">
                <a:solidFill>
                  <a:srgbClr val="FF9900"/>
                </a:solidFill>
                <a:latin typeface="Meiryo UI" pitchFamily="50" charset="-128"/>
                <a:ea typeface="Meiryo UI" pitchFamily="50" charset="-128"/>
                <a:cs typeface="Meiryo UI" pitchFamily="50" charset="-128"/>
              </a:rPr>
              <a:t>エントリーシートは</a:t>
            </a:r>
            <a:r>
              <a:rPr lang="en-US" altLang="ja-JP" sz="900" dirty="0">
                <a:solidFill>
                  <a:srgbClr val="FF9900"/>
                </a:solidFill>
                <a:latin typeface="Meiryo UI" pitchFamily="50" charset="-128"/>
                <a:ea typeface="Meiryo UI" pitchFamily="50" charset="-128"/>
                <a:cs typeface="Meiryo UI" pitchFamily="50" charset="-128"/>
              </a:rPr>
              <a:t>MCPC</a:t>
            </a:r>
            <a:r>
              <a:rPr lang="ja-JP" altLang="en-US" sz="900" dirty="0">
                <a:solidFill>
                  <a:srgbClr val="FF9900"/>
                </a:solidFill>
                <a:latin typeface="Meiryo UI" pitchFamily="50" charset="-128"/>
                <a:ea typeface="Meiryo UI" pitchFamily="50" charset="-128"/>
                <a:cs typeface="Meiryo UI" pitchFamily="50" charset="-128"/>
              </a:rPr>
              <a:t>の審査関係者だけが、限られた期間に限り閲覧します</a:t>
            </a:r>
            <a:br>
              <a:rPr lang="en-US" altLang="ja-JP" sz="900" dirty="0">
                <a:solidFill>
                  <a:srgbClr val="FF9900"/>
                </a:solidFill>
                <a:latin typeface="Meiryo UI" pitchFamily="50" charset="-128"/>
                <a:ea typeface="Meiryo UI" pitchFamily="50" charset="-128"/>
                <a:cs typeface="Meiryo UI" pitchFamily="50" charset="-128"/>
              </a:rPr>
            </a:br>
            <a:r>
              <a:rPr lang="ja-JP" altLang="en-US" sz="900" dirty="0">
                <a:solidFill>
                  <a:srgbClr val="FF990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lvl1pPr>
              <a:defRPr>
                <a:solidFill>
                  <a:srgbClr val="FF9900"/>
                </a:solidFill>
              </a:defRPr>
            </a:lvl1pPr>
          </a:lstStyle>
          <a:p>
            <a:r>
              <a:rPr lang="ja-JP" altLang="en-US" dirty="0"/>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67275FBC-8DC1-4143-B7FC-047EA54A617C}" type="slidenum">
              <a:rPr lang="ja-JP" altLang="en-US"/>
              <a:pPr>
                <a:defRPr/>
              </a:pPr>
              <a:t>‹#›</a:t>
            </a:fld>
            <a:endParaRPr lang="ja-JP" altLang="en-US"/>
          </a:p>
        </p:txBody>
      </p:sp>
    </p:spTree>
    <p:extLst>
      <p:ext uri="{BB962C8B-B14F-4D97-AF65-F5344CB8AC3E}">
        <p14:creationId xmlns:p14="http://schemas.microsoft.com/office/powerpoint/2010/main" val="5243449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990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CA992605-2DC6-483F-BBF4-6F1F30F4AA65}" type="slidenum">
              <a:rPr lang="ja-JP" altLang="en-US"/>
              <a:pPr>
                <a:defRPr/>
              </a:pPr>
              <a:t>‹#›</a:t>
            </a:fld>
            <a:endParaRPr lang="ja-JP" altLang="en-US" dirty="0"/>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p:spPr>
        <p:txBody>
          <a:bodyPr wrap="none"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FF9900"/>
                </a:solidFill>
                <a:latin typeface="Meiryo UI" pitchFamily="50" charset="-128"/>
                <a:ea typeface="Meiryo UI" pitchFamily="50" charset="-128"/>
                <a:cs typeface="Meiryo UI" pitchFamily="50" charset="-128"/>
              </a:rPr>
              <a:t>MCPC award</a:t>
            </a:r>
            <a:r>
              <a:rPr lang="ja-JP" altLang="en-US" sz="1100" dirty="0">
                <a:solidFill>
                  <a:srgbClr val="FF9900"/>
                </a:solidFill>
                <a:latin typeface="Meiryo UI" pitchFamily="50" charset="-128"/>
                <a:ea typeface="Meiryo UI" pitchFamily="50" charset="-128"/>
                <a:cs typeface="Meiryo UI" pitchFamily="50" charset="-128"/>
              </a:rPr>
              <a:t> </a:t>
            </a:r>
            <a:r>
              <a:rPr lang="en-US" altLang="ja-JP" sz="1100" dirty="0">
                <a:solidFill>
                  <a:srgbClr val="FF9900"/>
                </a:solidFill>
                <a:latin typeface="Meiryo UI" pitchFamily="50" charset="-128"/>
                <a:ea typeface="Meiryo UI" pitchFamily="50" charset="-128"/>
                <a:cs typeface="Meiryo UI" pitchFamily="50" charset="-128"/>
              </a:rPr>
              <a:t>(</a:t>
            </a:r>
            <a:r>
              <a:rPr lang="ja-JP" altLang="en-US" sz="1100" dirty="0">
                <a:solidFill>
                  <a:srgbClr val="FF9900"/>
                </a:solidFill>
                <a:latin typeface="Meiryo UI" pitchFamily="50" charset="-128"/>
                <a:ea typeface="Meiryo UI" pitchFamily="50" charset="-128"/>
                <a:cs typeface="Meiryo UI" pitchFamily="50" charset="-128"/>
              </a:rPr>
              <a:t>サービス＆ソリューション部門</a:t>
            </a:r>
            <a:r>
              <a:rPr lang="en-US" altLang="ja-JP" sz="1100" dirty="0">
                <a:solidFill>
                  <a:srgbClr val="FF9900"/>
                </a:solidFill>
                <a:latin typeface="Meiryo UI" pitchFamily="50" charset="-128"/>
                <a:ea typeface="Meiryo UI" pitchFamily="50" charset="-128"/>
                <a:cs typeface="Meiryo UI" pitchFamily="50" charset="-128"/>
              </a:rPr>
              <a:t>) </a:t>
            </a:r>
            <a:r>
              <a:rPr lang="ja-JP" altLang="en-US" sz="1100" dirty="0">
                <a:solidFill>
                  <a:srgbClr val="FF990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Lst>
  <p:hf hdr="0" ftr="0" dt="0"/>
  <p:txStyles>
    <p:titleStyle>
      <a:lvl1pPr algn="ctr" rtl="0" eaLnBrk="0" fontAlgn="base" hangingPunct="0">
        <a:spcBef>
          <a:spcPct val="0"/>
        </a:spcBef>
        <a:spcAft>
          <a:spcPct val="0"/>
        </a:spcAft>
        <a:defRPr kumimoji="1" sz="2800" b="1" kern="1200">
          <a:solidFill>
            <a:srgbClr val="FF990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250825" y="434182"/>
            <a:ext cx="8642350" cy="719138"/>
          </a:xfrm>
        </p:spPr>
        <p:txBody>
          <a:bodyPr/>
          <a:lstStyle/>
          <a:p>
            <a:pPr eaLnBrk="1" hangingPunct="1"/>
            <a:r>
              <a:rPr lang="en-US" altLang="ja-JP" dirty="0">
                <a:solidFill>
                  <a:schemeClr val="tx1"/>
                </a:solidFill>
              </a:rPr>
              <a:t>MCPC award 2025 </a:t>
            </a:r>
            <a:r>
              <a:rPr lang="ja-JP" altLang="en-US" dirty="0">
                <a:solidFill>
                  <a:schemeClr val="tx1"/>
                </a:solidFill>
              </a:rPr>
              <a:t>応募要綱</a:t>
            </a:r>
            <a:br>
              <a:rPr lang="en-US" altLang="ja-JP" sz="2000" b="0" dirty="0">
                <a:solidFill>
                  <a:schemeClr val="tx1"/>
                </a:solidFill>
              </a:rPr>
            </a:br>
            <a:r>
              <a:rPr lang="ja-JP" altLang="en-US" sz="1600" dirty="0"/>
              <a:t>（サービス＆ソリューション部門）</a:t>
            </a:r>
            <a:endParaRPr lang="ja-JP" altLang="en-US" sz="1800" b="0" dirty="0"/>
          </a:p>
        </p:txBody>
      </p:sp>
      <p:sp>
        <p:nvSpPr>
          <p:cNvPr id="7171" name="コンテンツ プレースホルダー 3"/>
          <p:cNvSpPr>
            <a:spLocks noGrp="1"/>
          </p:cNvSpPr>
          <p:nvPr>
            <p:ph idx="1"/>
          </p:nvPr>
        </p:nvSpPr>
        <p:spPr>
          <a:xfrm>
            <a:off x="246063" y="1082675"/>
            <a:ext cx="8642350" cy="4878388"/>
          </a:xfrm>
        </p:spPr>
        <p:txBody>
          <a:bodyPr/>
          <a:lstStyle/>
          <a:p>
            <a:pPr marL="0" indent="0" eaLnBrk="1" hangingPunct="1">
              <a:buFont typeface="Arial" panose="020B0604020202020204" pitchFamily="34" charset="0"/>
              <a:buNone/>
            </a:pPr>
            <a:r>
              <a:rPr lang="en-US" altLang="ja-JP" sz="1100" dirty="0"/>
              <a:t>MCPC</a:t>
            </a:r>
            <a:r>
              <a:rPr lang="ja-JP" altLang="en-US" sz="1100" dirty="0"/>
              <a:t>は、モバイルコンピューティングの活用について、さまざまな分野・業界への普及促進に取り組んでいます。</a:t>
            </a:r>
            <a:endParaRPr lang="en-US" altLang="ja-JP" sz="1100" dirty="0"/>
          </a:p>
          <a:p>
            <a:pPr marL="0" indent="0" eaLnBrk="1" hangingPunct="1">
              <a:buFont typeface="Arial" panose="020B0604020202020204" pitchFamily="34" charset="0"/>
              <a:buNone/>
            </a:pPr>
            <a:r>
              <a:rPr lang="en-US" altLang="ja-JP" sz="1100" dirty="0"/>
              <a:t>MCPC award (</a:t>
            </a:r>
            <a:r>
              <a:rPr lang="ja-JP" altLang="en-US" sz="1100" dirty="0"/>
              <a:t>サービス＆ソリューション部門）は、ワイヤレス通信やモバイルデバイス、</a:t>
            </a:r>
            <a:r>
              <a:rPr lang="en-US" altLang="ja-JP" sz="1100" dirty="0" err="1"/>
              <a:t>IoT</a:t>
            </a:r>
            <a:r>
              <a:rPr lang="en-US" altLang="ja-JP" sz="1100" dirty="0"/>
              <a:t>, AI, Robot</a:t>
            </a:r>
            <a:r>
              <a:rPr lang="ja-JP" altLang="en-US" sz="1100" dirty="0"/>
              <a:t>などの先進技術を活用して開発・提供を担う気鋭の企業・団体による優れたモバイルサービス・ソリューションを表彰し、その取り組みを広く普及促進することを目的に設定されました。</a:t>
            </a:r>
          </a:p>
        </p:txBody>
      </p:sp>
      <p:sp>
        <p:nvSpPr>
          <p:cNvPr id="7172" name="正方形/長方形 4"/>
          <p:cNvSpPr>
            <a:spLocks noChangeArrowheads="1"/>
          </p:cNvSpPr>
          <p:nvPr/>
        </p:nvSpPr>
        <p:spPr bwMode="auto">
          <a:xfrm>
            <a:off x="250825" y="2070722"/>
            <a:ext cx="4331038" cy="71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企業、団体（営利）が、その顧客に販売している</a:t>
            </a:r>
            <a:r>
              <a:rPr lang="en-US" altLang="ja-JP" sz="1000" dirty="0"/>
              <a:t>IT</a:t>
            </a:r>
            <a:r>
              <a:rPr lang="ja-JP" altLang="en-US" sz="1000" dirty="0"/>
              <a:t>サービスやソリューションであって、</a:t>
            </a:r>
            <a:r>
              <a:rPr lang="ja-JP" altLang="en-US" sz="1000" dirty="0">
                <a:solidFill>
                  <a:srgbClr val="FF0000"/>
                </a:solidFill>
              </a:rPr>
              <a:t>無線通信技術やデバイス（スマートフォン、</a:t>
            </a:r>
            <a:r>
              <a:rPr lang="en-US" altLang="ja-JP" sz="1000" dirty="0">
                <a:solidFill>
                  <a:srgbClr val="FF0000"/>
                </a:solidFill>
              </a:rPr>
              <a:t>Wi-Fi</a:t>
            </a:r>
            <a:r>
              <a:rPr lang="ja-JP" altLang="en-US" sz="1000" dirty="0">
                <a:solidFill>
                  <a:srgbClr val="FF0000"/>
                </a:solidFill>
              </a:rPr>
              <a:t>、</a:t>
            </a:r>
            <a:r>
              <a:rPr lang="en-US" altLang="ja-JP" sz="1000" dirty="0">
                <a:solidFill>
                  <a:srgbClr val="FF0000"/>
                </a:solidFill>
              </a:rPr>
              <a:t>Bluetooth</a:t>
            </a:r>
            <a:r>
              <a:rPr lang="ja-JP" altLang="en-US" sz="1000" dirty="0">
                <a:solidFill>
                  <a:srgbClr val="FF0000"/>
                </a:solidFill>
              </a:rPr>
              <a:t>、</a:t>
            </a:r>
            <a:r>
              <a:rPr lang="en-US" altLang="ja-JP" sz="1000" dirty="0">
                <a:solidFill>
                  <a:srgbClr val="FF0000"/>
                </a:solidFill>
              </a:rPr>
              <a:t>IoT</a:t>
            </a:r>
            <a:r>
              <a:rPr lang="ja-JP" altLang="en-US" sz="1000" dirty="0">
                <a:solidFill>
                  <a:srgbClr val="FF0000"/>
                </a:solidFill>
              </a:rPr>
              <a:t>デバイス、衛星等）</a:t>
            </a:r>
            <a:r>
              <a:rPr lang="ja-JP" altLang="en-US" sz="1000" dirty="0"/>
              <a:t>を利用しており、実際の販売・導入実績を有するもの。</a:t>
            </a:r>
            <a:br>
              <a:rPr lang="en-US" altLang="ja-JP" sz="1000" dirty="0"/>
            </a:br>
            <a:r>
              <a:rPr lang="en-US" altLang="ja-JP" sz="1000" u="sng" dirty="0"/>
              <a:t>※</a:t>
            </a:r>
            <a:r>
              <a:rPr lang="ja-JP" altLang="en-US" sz="1000" u="sng" dirty="0"/>
              <a:t>コンテンツ、およびプロダクト単体については対象外といたします。また事例は単なる実証ではなく、商用化を前提としたものに限らせて頂きます。</a:t>
            </a:r>
          </a:p>
        </p:txBody>
      </p:sp>
      <p:sp>
        <p:nvSpPr>
          <p:cNvPr id="7173" name="テキスト ボックス 5"/>
          <p:cNvSpPr>
            <a:spLocks noChangeArrowheads="1"/>
          </p:cNvSpPr>
          <p:nvPr/>
        </p:nvSpPr>
        <p:spPr bwMode="auto">
          <a:xfrm>
            <a:off x="899592" y="1709912"/>
            <a:ext cx="2956445"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dirty="0"/>
              <a:t>応募できるサービス＆ソリューション</a:t>
            </a:r>
          </a:p>
        </p:txBody>
      </p:sp>
      <p:sp>
        <p:nvSpPr>
          <p:cNvPr id="7174" name="テキスト ボックス 6"/>
          <p:cNvSpPr>
            <a:spLocks noChangeArrowheads="1"/>
          </p:cNvSpPr>
          <p:nvPr/>
        </p:nvSpPr>
        <p:spPr bwMode="auto">
          <a:xfrm>
            <a:off x="5651500" y="1709912"/>
            <a:ext cx="2160588" cy="360363"/>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審査基準</a:t>
            </a:r>
          </a:p>
        </p:txBody>
      </p:sp>
      <p:sp>
        <p:nvSpPr>
          <p:cNvPr id="8" name="正方形/長方形 7"/>
          <p:cNvSpPr/>
          <p:nvPr/>
        </p:nvSpPr>
        <p:spPr>
          <a:xfrm>
            <a:off x="4865456" y="2062337"/>
            <a:ext cx="3960812" cy="2051417"/>
          </a:xfrm>
          <a:prstGeom prst="rect">
            <a:avLst/>
          </a:prstGeom>
        </p:spPr>
        <p:txBody>
          <a:bodyPr/>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MCPC award 2025 (</a:t>
            </a:r>
            <a:r>
              <a:rPr lang="ja-JP" altLang="en-US" sz="1000" dirty="0">
                <a:latin typeface="Meiryo UI" pitchFamily="50" charset="-128"/>
                <a:ea typeface="Meiryo UI" pitchFamily="50" charset="-128"/>
                <a:cs typeface="Meiryo UI" pitchFamily="50" charset="-128"/>
              </a:rPr>
              <a:t>サービス</a:t>
            </a:r>
            <a:r>
              <a:rPr lang="en-US" altLang="ja-JP" sz="1000" dirty="0">
                <a:latin typeface="Meiryo UI" pitchFamily="50" charset="-128"/>
                <a:ea typeface="Meiryo UI" pitchFamily="50" charset="-128"/>
                <a:cs typeface="Meiryo UI" pitchFamily="50" charset="-128"/>
              </a:rPr>
              <a:t>&amp;</a:t>
            </a:r>
            <a:r>
              <a:rPr lang="ja-JP" altLang="en-US" sz="1000" dirty="0">
                <a:latin typeface="Meiryo UI" pitchFamily="50" charset="-128"/>
                <a:ea typeface="Meiryo UI" pitchFamily="50" charset="-128"/>
                <a:cs typeface="Meiryo UI" pitchFamily="50" charset="-128"/>
              </a:rPr>
              <a:t>ソリューション部門</a:t>
            </a: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」では、主として以下の観点から、総合的に審査します。</a:t>
            </a:r>
            <a:endParaRPr lang="en-US" altLang="ja-JP" sz="1000" dirty="0">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技術</a:t>
            </a:r>
            <a:r>
              <a:rPr lang="en-US" altLang="ja-JP" sz="1000" b="1" dirty="0">
                <a:latin typeface="Meiryo UI" pitchFamily="50" charset="-128"/>
                <a:ea typeface="Meiryo UI" pitchFamily="50" charset="-128"/>
                <a:cs typeface="Meiryo UI" pitchFamily="50" charset="-128"/>
              </a:rPr>
              <a:t>】</a:t>
            </a:r>
            <a:br>
              <a:rPr lang="en-US" altLang="ja-JP" sz="1000" b="1" dirty="0">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p>
          <a:p>
            <a:pPr marL="177800" indent="-177800" eaLnBrk="1" fontAlgn="auto" hangingPunct="1">
              <a:spcBef>
                <a:spcPct val="20000"/>
              </a:spcBef>
              <a:spcAft>
                <a:spcPts val="0"/>
              </a:spcAft>
              <a:buFont typeface="+mj-lt"/>
              <a:buAutoNum type="arabicPeriod"/>
              <a:defRPr/>
            </a:pP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提供価値</a:t>
            </a:r>
            <a:r>
              <a:rPr lang="en-US" altLang="ja-JP" sz="1000" b="1" dirty="0">
                <a:latin typeface="Meiryo UI" pitchFamily="50" charset="-128"/>
                <a:ea typeface="Meiryo UI" pitchFamily="50" charset="-128"/>
                <a:cs typeface="Meiryo UI" pitchFamily="50" charset="-128"/>
              </a:rPr>
              <a:t>】</a:t>
            </a:r>
            <a:br>
              <a:rPr lang="en-US" altLang="ja-JP" sz="1000" b="1"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応募サービス・ソリューションが実現した新しいエクスペリエンスや価値など</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そして、それがどのように人々の「暮らし」をかえた（かえる）のか</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あるいは、それがどのように会社の「シゴト」をかえた（かえる）か</a:t>
            </a:r>
          </a:p>
          <a:p>
            <a:pPr marL="177800" indent="-177800" eaLnBrk="1" fontAlgn="auto" hangingPunct="1">
              <a:spcBef>
                <a:spcPct val="20000"/>
              </a:spcBef>
              <a:spcAft>
                <a:spcPts val="0"/>
              </a:spcAft>
              <a:buFont typeface="+mj-lt"/>
              <a:buAutoNum type="arabicPeriod"/>
              <a:defRPr/>
            </a:pP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ビジネス性</a:t>
            </a:r>
            <a:r>
              <a:rPr lang="en-US" altLang="ja-JP" sz="1000" b="1" dirty="0">
                <a:latin typeface="Meiryo UI" pitchFamily="50" charset="-128"/>
                <a:ea typeface="Meiryo UI" pitchFamily="50" charset="-128"/>
                <a:cs typeface="Meiryo UI" pitchFamily="50" charset="-128"/>
              </a:rPr>
              <a:t>】</a:t>
            </a:r>
            <a:br>
              <a:rPr lang="en-US" altLang="ja-JP" sz="1000" b="1"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応募サービス・ソリューションの事業性、市場性、競合優位性等</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t>社会貢献的ソリューションについては必要性、普及性、持続性等</a:t>
            </a:r>
            <a:endParaRPr lang="ja-JP" altLang="en-US" sz="1000" dirty="0">
              <a:latin typeface="Meiryo UI" pitchFamily="50" charset="-128"/>
              <a:ea typeface="Meiryo UI" pitchFamily="50" charset="-128"/>
              <a:cs typeface="Meiryo UI" pitchFamily="50" charset="-128"/>
            </a:endParaRPr>
          </a:p>
        </p:txBody>
      </p:sp>
      <p:sp>
        <p:nvSpPr>
          <p:cNvPr id="7176" name="テキスト ボックス 8"/>
          <p:cNvSpPr>
            <a:spLocks noChangeArrowheads="1"/>
          </p:cNvSpPr>
          <p:nvPr/>
        </p:nvSpPr>
        <p:spPr bwMode="auto">
          <a:xfrm>
            <a:off x="1331913" y="2909440"/>
            <a:ext cx="2160587"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応募方法</a:t>
            </a:r>
          </a:p>
        </p:txBody>
      </p:sp>
      <p:sp>
        <p:nvSpPr>
          <p:cNvPr id="11" name="正方形/長方形 10"/>
          <p:cNvSpPr/>
          <p:nvPr/>
        </p:nvSpPr>
        <p:spPr>
          <a:xfrm>
            <a:off x="250825" y="3261784"/>
            <a:ext cx="4176713" cy="1668463"/>
          </a:xfrm>
          <a:prstGeom prst="rect">
            <a:avLst/>
          </a:prstGeom>
        </p:spPr>
        <p:txBody>
          <a:bodyPr wrap="none">
            <a:normAutofit/>
          </a:bodyPr>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（サービス＆ソリューション部門）</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メディア郵送によりご提出下さい（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）事務局</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2025</a:t>
            </a:r>
            <a:r>
              <a:rPr lang="ja-JP" altLang="en-US" sz="1200" b="1" dirty="0">
                <a:solidFill>
                  <a:srgbClr val="FF0000"/>
                </a:solidFill>
                <a:latin typeface="Meiryo UI" pitchFamily="50" charset="-128"/>
                <a:ea typeface="Meiryo UI" pitchFamily="50" charset="-128"/>
                <a:cs typeface="Meiryo UI" pitchFamily="50" charset="-128"/>
              </a:rPr>
              <a:t>年</a:t>
            </a:r>
            <a:r>
              <a:rPr lang="en-US" altLang="ja-JP" sz="1200" b="1" dirty="0">
                <a:solidFill>
                  <a:srgbClr val="FF0000"/>
                </a:solidFill>
                <a:latin typeface="Meiryo UI" pitchFamily="50" charset="-128"/>
                <a:ea typeface="Meiryo UI" pitchFamily="50" charset="-128"/>
                <a:cs typeface="Meiryo UI" pitchFamily="50" charset="-128"/>
              </a:rPr>
              <a:t>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日（日）必着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250825" y="4848225"/>
            <a:ext cx="5761038" cy="1439863"/>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月上旬頃事務局よりご連絡します。「優秀賞」受賞者には、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日の二次審査会に</a:t>
            </a:r>
            <a:br>
              <a:rPr lang="en-US" altLang="ja-JP" sz="950" dirty="0">
                <a:latin typeface="Meiryo UI" pitchFamily="50" charset="-128"/>
                <a:ea typeface="Meiryo UI" pitchFamily="50" charset="-128"/>
                <a:cs typeface="Meiryo UI" pitchFamily="50" charset="-128"/>
              </a:rPr>
            </a:br>
            <a:r>
              <a:rPr lang="ja-JP" altLang="en-US" sz="950" dirty="0">
                <a:latin typeface="Meiryo UI" pitchFamily="50" charset="-128"/>
                <a:ea typeface="Meiryo UI" pitchFamily="50" charset="-128"/>
                <a:cs typeface="Meiryo UI" pitchFamily="50" charset="-128"/>
              </a:rPr>
              <a:t>て、プレゼンテーション形式での内容紹介をお願いします。その審査結果にて、最優秀賞が決定されます。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26</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応募されたサービス・ソリューションの事例は、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853113" y="4567238"/>
            <a:ext cx="3025775" cy="1144587"/>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r>
              <a:rPr lang="ja-JP" altLang="en-US" sz="1000" dirty="0">
                <a:latin typeface="Meiryo UI" pitchFamily="50" charset="-128"/>
                <a:ea typeface="Meiryo UI" pitchFamily="50" charset="-128"/>
                <a:cs typeface="Meiryo UI" pitchFamily="50" charset="-128"/>
              </a:rPr>
              <a:t>。</a:t>
            </a:r>
            <a:endParaRPr lang="en-US" altLang="ja-JP"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0467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提供価値</a:t>
            </a:r>
            <a:br>
              <a:rPr lang="en-US" altLang="ja-JP"/>
            </a:br>
            <a:r>
              <a:rPr lang="ja-JP" altLang="en-US" sz="1400"/>
              <a:t>人々の「暮らし」をかえた（かえる）／会社の「シゴト」をかえた（かえる）</a:t>
            </a:r>
          </a:p>
        </p:txBody>
      </p:sp>
      <p:sp>
        <p:nvSpPr>
          <p:cNvPr id="19459" name="スライド番号プレースホルダー 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5E4C58E-59FC-4B01-8E58-3AA5B55E2815}" type="slidenum">
              <a:rPr lang="ja-JP" altLang="en-US" sz="1200" smtClean="0">
                <a:solidFill>
                  <a:srgbClr val="FF9900"/>
                </a:solidFill>
              </a:rPr>
              <a:pPr>
                <a:spcBef>
                  <a:spcPct val="0"/>
                </a:spcBef>
                <a:buFontTx/>
                <a:buNone/>
              </a:pPr>
              <a:t>10</a:t>
            </a:fld>
            <a:endParaRPr lang="ja-JP" altLang="en-US" sz="1200">
              <a:solidFill>
                <a:srgbClr val="FF9900"/>
              </a:solidFill>
            </a:endParaRPr>
          </a:p>
        </p:txBody>
      </p:sp>
      <p:sp>
        <p:nvSpPr>
          <p:cNvPr id="19460"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応募サービス・ソリューションは、人々の「暮らし」をどのようにかえた（かえる）のか</a:t>
            </a:r>
            <a:endParaRPr lang="en-US" altLang="ja-JP" sz="1400" dirty="0"/>
          </a:p>
          <a:p>
            <a:pPr eaLnBrk="1" hangingPunct="1"/>
            <a:r>
              <a:rPr lang="ja-JP" altLang="en-US" sz="1400" dirty="0"/>
              <a:t>応募サービス・ソリューションは、会社の「シゴト」をどのようにかえた（かえる）のか</a:t>
            </a:r>
            <a:endParaRPr lang="en-US" altLang="ja-JP" sz="1400" dirty="0"/>
          </a:p>
          <a:p>
            <a:pPr eaLnBrk="1" hangingPunct="1"/>
            <a:r>
              <a:rPr lang="ja-JP" altLang="en-US" sz="1400" dirty="0"/>
              <a:t>応募サービス・ソリューションによって、貴社がお客様に提供できるようになった新しいユーザー・エクスペリエンスや</a:t>
            </a:r>
            <a:endParaRPr lang="en-US" altLang="ja-JP" sz="1400" dirty="0"/>
          </a:p>
          <a:p>
            <a:pPr eaLnBrk="1" hangingPunct="1">
              <a:buFont typeface="Arial" panose="020B0604020202020204" pitchFamily="34" charset="0"/>
              <a:buNone/>
            </a:pPr>
            <a:r>
              <a:rPr lang="ja-JP" altLang="en-US" sz="1400" dirty="0"/>
              <a:t>　　　価値は何か</a:t>
            </a:r>
            <a:endParaRPr lang="en-US" altLang="ja-JP" sz="1400" dirty="0"/>
          </a:p>
          <a:p>
            <a:pPr eaLnBrk="1" hangingPunct="1"/>
            <a:r>
              <a:rPr lang="ja-JP" altLang="en-US" sz="1400" dirty="0"/>
              <a:t>応募サービス・ソリューションに対するお客様の満足度</a:t>
            </a:r>
            <a:endParaRPr lang="en-US" altLang="ja-JP" sz="1400" dirty="0"/>
          </a:p>
          <a:p>
            <a:pPr eaLnBrk="1" hangingPunct="1"/>
            <a:r>
              <a:rPr lang="ja-JP" altLang="en-US" sz="1400" dirty="0"/>
              <a:t>応募サービス・ソリューションに関するユーザーの声</a:t>
            </a:r>
            <a:endParaRPr lang="en-US" altLang="ja-JP" sz="1400" dirty="0"/>
          </a:p>
          <a:p>
            <a:pPr eaLnBrk="1" hangingPunct="1"/>
            <a:r>
              <a:rPr lang="ja-JP" altLang="en-US" sz="1400" dirty="0"/>
              <a:t>応募サービス・ソリューションが、よりよい社会の実現、公共、環境問題などに貢献した（できる）こと</a:t>
            </a:r>
          </a:p>
        </p:txBody>
      </p:sp>
      <p:sp>
        <p:nvSpPr>
          <p:cNvPr id="5" name="正方形/長方形 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19462"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r>
              <a:rPr lang="ja-JP" altLang="en-US" dirty="0">
                <a:solidFill>
                  <a:schemeClr val="tx1"/>
                </a:solidFill>
              </a:rPr>
              <a:t>ビジネス性</a:t>
            </a:r>
            <a:br>
              <a:rPr lang="en-US" altLang="ja-JP" dirty="0"/>
            </a:br>
            <a:r>
              <a:rPr lang="ja-JP" altLang="en-US" sz="1400" dirty="0"/>
              <a:t>応募サービス・ソリューションの事業性</a:t>
            </a:r>
          </a:p>
        </p:txBody>
      </p:sp>
      <p:sp>
        <p:nvSpPr>
          <p:cNvPr id="101" name="正方形/長方形 100"/>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0500"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0559" name="スライド番号プレースホルダ 11"/>
          <p:cNvSpPr>
            <a:spLocks noGrp="1"/>
          </p:cNvSpPr>
          <p:nvPr>
            <p:ph type="sldNum" sz="quarter" idx="10"/>
          </p:nvPr>
        </p:nvSpPr>
        <p:spPr bwMode="auto">
          <a:xfrm>
            <a:off x="8764588" y="6492875"/>
            <a:ext cx="3794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87E54F29-476F-4464-8559-86B5533EB608}" type="slidenum">
              <a:rPr lang="ja-JP" altLang="en-US" sz="1200" smtClean="0">
                <a:solidFill>
                  <a:srgbClr val="FF9900"/>
                </a:solidFill>
              </a:rPr>
              <a:pPr>
                <a:spcBef>
                  <a:spcPct val="0"/>
                </a:spcBef>
                <a:buFontTx/>
                <a:buNone/>
              </a:pPr>
              <a:t>11</a:t>
            </a:fld>
            <a:endParaRPr lang="ja-JP" altLang="en-US" sz="1200">
              <a:solidFill>
                <a:srgbClr val="FF9900"/>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1577572709"/>
              </p:ext>
            </p:extLst>
          </p:nvPr>
        </p:nvGraphicFramePr>
        <p:xfrm>
          <a:off x="971550" y="2324098"/>
          <a:ext cx="7344866" cy="1896990"/>
        </p:xfrm>
        <a:graphic>
          <a:graphicData uri="http://schemas.openxmlformats.org/drawingml/2006/table">
            <a:tbl>
              <a:tblPr firstRow="1" bandRow="1">
                <a:tableStyleId>{93296810-A885-4BE3-A3E7-6D5BEEA58F35}</a:tableStyleId>
              </a:tblPr>
              <a:tblGrid>
                <a:gridCol w="7344866">
                  <a:extLst>
                    <a:ext uri="{9D8B030D-6E8A-4147-A177-3AD203B41FA5}">
                      <a16:colId xmlns:a16="http://schemas.microsoft.com/office/drawing/2014/main" val="20000"/>
                    </a:ext>
                  </a:extLst>
                </a:gridCol>
              </a:tblGrid>
              <a:tr h="325325">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定量的観点</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1431" marR="91431" marT="45773" marB="45773"/>
                </a:tc>
                <a:extLst>
                  <a:ext uri="{0D108BD9-81ED-4DB2-BD59-A6C34878D82A}">
                    <a16:rowId xmlns:a16="http://schemas.microsoft.com/office/drawing/2014/main" val="10000"/>
                  </a:ext>
                </a:extLst>
              </a:tr>
              <a:tr h="1571665">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73" marB="45773"/>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116367847"/>
              </p:ext>
            </p:extLst>
          </p:nvPr>
        </p:nvGraphicFramePr>
        <p:xfrm>
          <a:off x="971550" y="4436993"/>
          <a:ext cx="7344866" cy="1728311"/>
        </p:xfrm>
        <a:graphic>
          <a:graphicData uri="http://schemas.openxmlformats.org/drawingml/2006/table">
            <a:tbl>
              <a:tblPr firstRow="1" bandRow="1">
                <a:tableStyleId>{93296810-A885-4BE3-A3E7-6D5BEEA58F35}</a:tableStyleId>
              </a:tblPr>
              <a:tblGrid>
                <a:gridCol w="7344866">
                  <a:extLst>
                    <a:ext uri="{9D8B030D-6E8A-4147-A177-3AD203B41FA5}">
                      <a16:colId xmlns:a16="http://schemas.microsoft.com/office/drawing/2014/main" val="20000"/>
                    </a:ext>
                  </a:extLst>
                </a:gridCol>
              </a:tblGrid>
              <a:tr h="306619">
                <a:tc>
                  <a:txBody>
                    <a:bodyPr/>
                    <a:lstStyle/>
                    <a:p>
                      <a:pPr algn="ctr"/>
                      <a:r>
                        <a:rPr kumimoji="1" lang="ja-JP" altLang="en-US" sz="1200" dirty="0">
                          <a:solidFill>
                            <a:schemeClr val="lt1"/>
                          </a:solidFill>
                          <a:latin typeface="Meiryo UI" panose="020B0604030504040204" pitchFamily="50" charset="-128"/>
                          <a:ea typeface="Meiryo UI" panose="020B0604030504040204" pitchFamily="50" charset="-128"/>
                          <a:cs typeface="Meiryo UI" pitchFamily="50" charset="-128"/>
                        </a:rPr>
                        <a:t>定性的観点</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1431" marR="91431" marT="45773" marB="45773"/>
                </a:tc>
                <a:extLst>
                  <a:ext uri="{0D108BD9-81ED-4DB2-BD59-A6C34878D82A}">
                    <a16:rowId xmlns:a16="http://schemas.microsoft.com/office/drawing/2014/main" val="10000"/>
                  </a:ext>
                </a:extLst>
              </a:tr>
              <a:tr h="1421692">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73" marB="45773"/>
                </a:tc>
                <a:extLst>
                  <a:ext uri="{0D108BD9-81ED-4DB2-BD59-A6C34878D82A}">
                    <a16:rowId xmlns:a16="http://schemas.microsoft.com/office/drawing/2014/main" val="10001"/>
                  </a:ext>
                </a:extLst>
              </a:tr>
            </a:tbl>
          </a:graphicData>
        </a:graphic>
      </p:graphicFrame>
      <p:sp>
        <p:nvSpPr>
          <p:cNvPr id="16" name="テキスト ボックス 61"/>
          <p:cNvSpPr txBox="1">
            <a:spLocks noChangeArrowheads="1"/>
          </p:cNvSpPr>
          <p:nvPr/>
        </p:nvSpPr>
        <p:spPr bwMode="auto">
          <a:xfrm>
            <a:off x="893241" y="1514059"/>
            <a:ext cx="7279159" cy="594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200" dirty="0"/>
              <a:t>応募サービス・ソリューションの初期投資、実績値、目標値（売上数、契約社数、</a:t>
            </a:r>
            <a:r>
              <a:rPr lang="en-US" altLang="ja-JP" sz="1200" dirty="0"/>
              <a:t>ID</a:t>
            </a:r>
            <a:r>
              <a:rPr lang="ja-JP" altLang="en-US" sz="1200" dirty="0"/>
              <a:t>数等）、市場性、競合優位性、事業展開等について、定量的観点、定性的観点から、支障のない範囲でご記入ください。</a:t>
            </a:r>
            <a:endParaRPr lang="en-US" altLang="ja-JP" sz="1200" dirty="0"/>
          </a:p>
          <a:p>
            <a:pPr algn="ctr" eaLnBrk="1" hangingPunct="1">
              <a:spcBef>
                <a:spcPct val="0"/>
              </a:spcBef>
              <a:buFontTx/>
              <a:buNone/>
            </a:pPr>
            <a:r>
              <a:rPr lang="ja-JP" altLang="en-US" sz="1200" dirty="0"/>
              <a:t>社会貢献的ソリューションについては、必要性、普及性、持続性等の観点からもご記入ください。</a:t>
            </a:r>
            <a:endParaRPr lang="en-US" altLang="ja-JP"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sp>
        <p:nvSpPr>
          <p:cNvPr id="21507"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C.</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1509"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E5EB2F9-202E-45FA-8E02-6CD4C40308A3}" type="slidenum">
              <a:rPr lang="ja-JP" altLang="en-US" sz="1200" smtClean="0">
                <a:solidFill>
                  <a:srgbClr val="FF9900"/>
                </a:solidFill>
              </a:rPr>
              <a:pPr>
                <a:spcBef>
                  <a:spcPct val="0"/>
                </a:spcBef>
                <a:buFontTx/>
                <a:buNone/>
              </a:pPr>
              <a:t>12</a:t>
            </a:fld>
            <a:endParaRPr lang="ja-JP" altLang="en-US" sz="1200">
              <a:solidFill>
                <a:srgbClr val="FF9900"/>
              </a:solidFill>
            </a:endParaRPr>
          </a:p>
        </p:txBody>
      </p:sp>
      <p:sp>
        <p:nvSpPr>
          <p:cNvPr id="12" name="正方形/長方形 11"/>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21511"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graphicFrame>
        <p:nvGraphicFramePr>
          <p:cNvPr id="9" name="表 8"/>
          <p:cNvGraphicFramePr>
            <a:graphicFrameLocks noGrp="1"/>
          </p:cNvGraphicFramePr>
          <p:nvPr>
            <p:extLst>
              <p:ext uri="{D42A27DB-BD31-4B8C-83A1-F6EECF244321}">
                <p14:modId xmlns:p14="http://schemas.microsoft.com/office/powerpoint/2010/main" val="1141221703"/>
              </p:ext>
            </p:extLst>
          </p:nvPr>
        </p:nvGraphicFramePr>
        <p:xfrm>
          <a:off x="611188" y="1628775"/>
          <a:ext cx="7921625" cy="3986214"/>
        </p:xfrm>
        <a:graphic>
          <a:graphicData uri="http://schemas.openxmlformats.org/drawingml/2006/table">
            <a:tbl>
              <a:tblPr bandRow="1">
                <a:tableStyleId>{93296810-A885-4BE3-A3E7-6D5BEEA58F35}</a:tableStyleId>
              </a:tblPr>
              <a:tblGrid>
                <a:gridCol w="7921625">
                  <a:extLst>
                    <a:ext uri="{9D8B030D-6E8A-4147-A177-3AD203B41FA5}">
                      <a16:colId xmlns:a16="http://schemas.microsoft.com/office/drawing/2014/main" val="20000"/>
                    </a:ext>
                  </a:extLst>
                </a:gridCol>
              </a:tblGrid>
              <a:tr h="274326">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技術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0"/>
                  </a:ext>
                </a:extLst>
              </a:tr>
              <a:tr h="1054436">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1"/>
                  </a:ext>
                </a:extLst>
              </a:tr>
              <a:tr h="274326">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2"/>
                  </a:ext>
                </a:extLst>
              </a:tr>
              <a:tr h="10544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3"/>
                  </a:ext>
                </a:extLst>
              </a:tr>
              <a:tr h="274326">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ビジネス性</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4"/>
                  </a:ext>
                </a:extLst>
              </a:tr>
              <a:tr h="1054400">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323850" y="549275"/>
            <a:ext cx="84963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2531"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4E54189-18B9-4C0D-B1BD-5D458F8F3D3E}" type="slidenum">
              <a:rPr lang="ja-JP" altLang="en-US" sz="1200" smtClean="0">
                <a:solidFill>
                  <a:srgbClr val="FF9900"/>
                </a:solidFill>
              </a:rPr>
              <a:pPr>
                <a:spcBef>
                  <a:spcPct val="0"/>
                </a:spcBef>
                <a:buFontTx/>
                <a:buNone/>
              </a:pPr>
              <a:t>13</a:t>
            </a:fld>
            <a:endParaRPr lang="ja-JP" altLang="en-US" sz="1200">
              <a:solidFill>
                <a:srgbClr val="FF9900"/>
              </a:solidFill>
            </a:endParaRPr>
          </a:p>
        </p:txBody>
      </p:sp>
      <p:sp>
        <p:nvSpPr>
          <p:cNvPr id="22532" name="コンテンツ プレースホルダー 3"/>
          <p:cNvSpPr>
            <a:spLocks noGrp="1"/>
          </p:cNvSpPr>
          <p:nvPr>
            <p:ph idx="1"/>
          </p:nvPr>
        </p:nvSpPr>
        <p:spPr>
          <a:xfrm>
            <a:off x="971550" y="1628775"/>
            <a:ext cx="7191375" cy="5040313"/>
          </a:xfrm>
        </p:spPr>
        <p:txBody>
          <a:bodyPr/>
          <a:lstStyle/>
          <a:p>
            <a:pPr eaLnBrk="1" hangingPunct="1"/>
            <a:r>
              <a:rPr lang="ja-JP" altLang="en-US" sz="1400"/>
              <a:t>取り扱いに特段の注意を要する情報などがあればここでご指定下さい</a:t>
            </a:r>
            <a:endParaRPr lang="en-US" altLang="ja-JP" sz="1400"/>
          </a:p>
          <a:p>
            <a:pPr eaLnBrk="1" hangingPunct="1"/>
            <a:r>
              <a:rPr lang="ja-JP" altLang="en-US" sz="1400"/>
              <a:t>第三者による評価、受賞・表彰履歴、報道での取り扱いなどもあればご記入ください。</a:t>
            </a:r>
            <a:endParaRPr lang="en-US" altLang="ja-JP" sz="1400"/>
          </a:p>
        </p:txBody>
      </p:sp>
      <p:sp>
        <p:nvSpPr>
          <p:cNvPr id="5" name="正方形/長方形 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p>
        </p:txBody>
      </p:sp>
      <p:sp>
        <p:nvSpPr>
          <p:cNvPr id="22534"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83113" y="3190875"/>
            <a:ext cx="3876675"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(JEITA</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スマート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推進フォーラム 他</a:t>
            </a:r>
          </a:p>
        </p:txBody>
      </p:sp>
      <p:sp>
        <p:nvSpPr>
          <p:cNvPr id="67" name="角丸四角形 66"/>
          <p:cNvSpPr/>
          <p:nvPr/>
        </p:nvSpPr>
        <p:spPr>
          <a:xfrm>
            <a:off x="717550" y="1628775"/>
            <a:ext cx="2600325" cy="720725"/>
          </a:xfrm>
          <a:prstGeom prst="roundRect">
            <a:avLst/>
          </a:prstGeom>
          <a:solidFill>
            <a:srgbClr val="FF99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最優秀賞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1558925" y="3086100"/>
            <a:ext cx="925513" cy="560388"/>
          </a:xfrm>
          <a:prstGeom prst="roundRect">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優秀賞</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角丸四角形 122"/>
          <p:cNvSpPr/>
          <p:nvPr/>
        </p:nvSpPr>
        <p:spPr>
          <a:xfrm>
            <a:off x="180975" y="2957513"/>
            <a:ext cx="3671888" cy="919162"/>
          </a:xfrm>
          <a:prstGeom prst="roundRect">
            <a:avLst/>
          </a:prstGeom>
          <a:noFill/>
          <a:ln w="571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stCxn id="123" idx="0"/>
            <a:endCxn id="67" idx="2"/>
          </p:cNvCxnSpPr>
          <p:nvPr/>
        </p:nvCxnSpPr>
        <p:spPr>
          <a:xfrm flipV="1">
            <a:off x="2017713" y="2349500"/>
            <a:ext cx="0" cy="608013"/>
          </a:xfrm>
          <a:prstGeom prst="straightConnector1">
            <a:avLst/>
          </a:prstGeom>
          <a:solidFill>
            <a:schemeClr val="bg1"/>
          </a:solidFill>
          <a:ln w="57150">
            <a:solidFill>
              <a:srgbClr val="FF990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9224" name="テキスト ボックス 127"/>
          <p:cNvSpPr txBox="1">
            <a:spLocks noChangeArrowheads="1"/>
          </p:cNvSpPr>
          <p:nvPr/>
        </p:nvSpPr>
        <p:spPr bwMode="auto">
          <a:xfrm>
            <a:off x="2436813" y="2352675"/>
            <a:ext cx="9144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「優秀賞」から</a:t>
            </a:r>
            <a:endParaRPr lang="en-US" altLang="ja-JP" sz="800"/>
          </a:p>
          <a:p>
            <a:pPr eaLnBrk="1" hangingPunct="1">
              <a:spcBef>
                <a:spcPct val="0"/>
              </a:spcBef>
              <a:buFontTx/>
              <a:buNone/>
            </a:pPr>
            <a:r>
              <a:rPr lang="ja-JP" altLang="en-US" sz="800"/>
              <a:t>　</a:t>
            </a:r>
            <a:r>
              <a:rPr lang="en-US" altLang="ja-JP" sz="800"/>
              <a:t>1</a:t>
            </a:r>
            <a:r>
              <a:rPr lang="ja-JP" altLang="en-US" sz="800"/>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27" name="テキスト ボックス 53"/>
          <p:cNvSpPr>
            <a:spLocks noChangeArrowheads="1"/>
          </p:cNvSpPr>
          <p:nvPr/>
        </p:nvSpPr>
        <p:spPr bwMode="auto">
          <a:xfrm>
            <a:off x="6011863" y="900113"/>
            <a:ext cx="1397000"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審査日程</a:t>
            </a:r>
          </a:p>
        </p:txBody>
      </p:sp>
      <p:sp>
        <p:nvSpPr>
          <p:cNvPr id="9228" name="テキスト ボックス 54"/>
          <p:cNvSpPr>
            <a:spLocks noChangeArrowheads="1"/>
          </p:cNvSpPr>
          <p:nvPr/>
        </p:nvSpPr>
        <p:spPr bwMode="auto">
          <a:xfrm>
            <a:off x="6011863" y="2708275"/>
            <a:ext cx="1397000"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審査委員</a:t>
            </a:r>
          </a:p>
        </p:txBody>
      </p:sp>
      <p:sp>
        <p:nvSpPr>
          <p:cNvPr id="9229" name="テキスト ボックス 55"/>
          <p:cNvSpPr>
            <a:spLocks noChangeArrowheads="1"/>
          </p:cNvSpPr>
          <p:nvPr/>
        </p:nvSpPr>
        <p:spPr bwMode="auto">
          <a:xfrm>
            <a:off x="1354138" y="900113"/>
            <a:ext cx="1397000"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賞の構成</a:t>
            </a:r>
          </a:p>
        </p:txBody>
      </p:sp>
      <p:sp>
        <p:nvSpPr>
          <p:cNvPr id="64" name="円/楕円 63"/>
          <p:cNvSpPr/>
          <p:nvPr/>
        </p:nvSpPr>
        <p:spPr>
          <a:xfrm>
            <a:off x="5443538" y="1620838"/>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7165975"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7308850" y="1628775"/>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35" name="テキスト ボックス 73"/>
          <p:cNvSpPr txBox="1">
            <a:spLocks noChangeArrowheads="1"/>
          </p:cNvSpPr>
          <p:nvPr/>
        </p:nvSpPr>
        <p:spPr bwMode="auto">
          <a:xfrm>
            <a:off x="2699792" y="3665538"/>
            <a:ext cx="900112"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dirty="0"/>
              <a:t>優秀賞 計</a:t>
            </a:r>
            <a:r>
              <a:rPr lang="en-US" altLang="ja-JP" sz="800" dirty="0"/>
              <a:t>3</a:t>
            </a:r>
            <a:r>
              <a:rPr lang="ja-JP" altLang="en-US" sz="800" dirty="0"/>
              <a:t>～</a:t>
            </a:r>
            <a:r>
              <a:rPr lang="en-US" altLang="ja-JP" sz="800" dirty="0"/>
              <a:t>4</a:t>
            </a:r>
            <a:r>
              <a:rPr lang="ja-JP" altLang="en-US" sz="800" dirty="0"/>
              <a:t>事例</a:t>
            </a:r>
          </a:p>
        </p:txBody>
      </p:sp>
      <p:sp>
        <p:nvSpPr>
          <p:cNvPr id="33" name="角丸四角形 32"/>
          <p:cNvSpPr/>
          <p:nvPr/>
        </p:nvSpPr>
        <p:spPr>
          <a:xfrm>
            <a:off x="250825" y="4095750"/>
            <a:ext cx="1054100" cy="434975"/>
          </a:xfrm>
          <a:prstGeom prst="roundRect">
            <a:avLst/>
          </a:prstGeom>
          <a:solidFill>
            <a:schemeClr val="bg1"/>
          </a:solid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AI&amp;</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委員会特別賞</a:t>
            </a:r>
          </a:p>
        </p:txBody>
      </p:sp>
      <p:sp>
        <p:nvSpPr>
          <p:cNvPr id="34" name="角丸四角形 33"/>
          <p:cNvSpPr/>
          <p:nvPr/>
        </p:nvSpPr>
        <p:spPr>
          <a:xfrm>
            <a:off x="1506538" y="4095750"/>
            <a:ext cx="1054100" cy="434975"/>
          </a:xfrm>
          <a:prstGeom prst="roundRect">
            <a:avLst/>
          </a:prstGeom>
          <a:solidFill>
            <a:schemeClr val="bg1"/>
          </a:solid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セキュリティ</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委員会特別賞</a:t>
            </a:r>
          </a:p>
        </p:txBody>
      </p:sp>
      <p:sp>
        <p:nvSpPr>
          <p:cNvPr id="35" name="角丸四角形 34"/>
          <p:cNvSpPr/>
          <p:nvPr/>
        </p:nvSpPr>
        <p:spPr>
          <a:xfrm>
            <a:off x="2762250" y="4095750"/>
            <a:ext cx="1449710" cy="434975"/>
          </a:xfrm>
          <a:prstGeom prst="roundRect">
            <a:avLst/>
          </a:prstGeom>
          <a:solidFill>
            <a:schemeClr val="bg1"/>
          </a:solid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a:t>
            </a:r>
            <a:br>
              <a:rPr lang="en-US" altLang="zh-TW"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39"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40" name="テキスト ボックス 29"/>
          <p:cNvSpPr txBox="1">
            <a:spLocks noChangeArrowheads="1"/>
          </p:cNvSpPr>
          <p:nvPr/>
        </p:nvSpPr>
        <p:spPr bwMode="auto">
          <a:xfrm>
            <a:off x="5462438" y="1343621"/>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29</a:t>
            </a:r>
            <a:r>
              <a:rPr lang="ja-JP" altLang="en-US" sz="900" dirty="0"/>
              <a:t>日</a:t>
            </a:r>
          </a:p>
        </p:txBody>
      </p:sp>
      <p:sp>
        <p:nvSpPr>
          <p:cNvPr id="9241"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24</a:t>
            </a:r>
            <a:r>
              <a:rPr lang="ja-JP" altLang="en-US" sz="900" dirty="0"/>
              <a:t>日</a:t>
            </a:r>
          </a:p>
        </p:txBody>
      </p:sp>
      <p:sp>
        <p:nvSpPr>
          <p:cNvPr id="9242"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26</a:t>
            </a:r>
            <a:r>
              <a:rPr lang="ja-JP" altLang="en-US" sz="900" dirty="0"/>
              <a:t>日</a:t>
            </a:r>
          </a:p>
        </p:txBody>
      </p:sp>
      <p:sp>
        <p:nvSpPr>
          <p:cNvPr id="47" name="角丸四角形 46"/>
          <p:cNvSpPr/>
          <p:nvPr/>
        </p:nvSpPr>
        <p:spPr>
          <a:xfrm>
            <a:off x="501650" y="3086100"/>
            <a:ext cx="925513" cy="560388"/>
          </a:xfrm>
          <a:prstGeom prst="roundRect">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優秀賞</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2646363" y="3086100"/>
            <a:ext cx="925512" cy="560388"/>
          </a:xfrm>
          <a:prstGeom prst="roundRect">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優秀賞</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45" name="テキスト ボックス 127"/>
          <p:cNvSpPr txBox="1">
            <a:spLocks noChangeArrowheads="1"/>
          </p:cNvSpPr>
          <p:nvPr/>
        </p:nvSpPr>
        <p:spPr bwMode="auto">
          <a:xfrm>
            <a:off x="854075" y="4557713"/>
            <a:ext cx="487363"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800"/>
              <a:t>1</a:t>
            </a:r>
            <a:r>
              <a:rPr lang="ja-JP" altLang="en-US" sz="800"/>
              <a:t>事例</a:t>
            </a:r>
          </a:p>
        </p:txBody>
      </p:sp>
      <p:sp>
        <p:nvSpPr>
          <p:cNvPr id="9246" name="テキスト ボックス 127"/>
          <p:cNvSpPr txBox="1">
            <a:spLocks noChangeArrowheads="1"/>
          </p:cNvSpPr>
          <p:nvPr/>
        </p:nvSpPr>
        <p:spPr bwMode="auto">
          <a:xfrm>
            <a:off x="2127250" y="4557713"/>
            <a:ext cx="48577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800"/>
              <a:t>1</a:t>
            </a:r>
            <a:r>
              <a:rPr lang="ja-JP" altLang="en-US" sz="800"/>
              <a:t>事例</a:t>
            </a:r>
          </a:p>
        </p:txBody>
      </p:sp>
      <p:sp>
        <p:nvSpPr>
          <p:cNvPr id="9247" name="テキスト ボックス 127"/>
          <p:cNvSpPr txBox="1">
            <a:spLocks noChangeArrowheads="1"/>
          </p:cNvSpPr>
          <p:nvPr/>
        </p:nvSpPr>
        <p:spPr bwMode="auto">
          <a:xfrm>
            <a:off x="3394075" y="4557713"/>
            <a:ext cx="487363"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800"/>
              <a:t>1</a:t>
            </a:r>
            <a:r>
              <a:rPr lang="ja-JP" altLang="en-US" sz="800"/>
              <a:t>事例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268413"/>
            <a:ext cx="7191375" cy="1295400"/>
          </a:xfrm>
        </p:spPr>
        <p:txBody>
          <a:bodyPr>
            <a:normAutofit fontScale="70000" lnSpcReduction="20000"/>
          </a:bodyPr>
          <a:lstStyle/>
          <a:p>
            <a:pPr marL="0" indent="0" eaLnBrk="1" hangingPunct="1">
              <a:buFont typeface="Arial" panose="020B0604020202020204" pitchFamily="34" charset="0"/>
              <a:buNone/>
              <a:defRPr/>
            </a:pPr>
            <a:r>
              <a:rPr lang="ja-JP" altLang="en-US" sz="1900" dirty="0"/>
              <a:t>次ページ以降が</a:t>
            </a:r>
            <a:r>
              <a:rPr lang="en-US" altLang="ja-JP" sz="1900" dirty="0"/>
              <a:t>MCPC award</a:t>
            </a:r>
            <a:r>
              <a:rPr lang="ja-JP" altLang="en-US" sz="1900" dirty="0"/>
              <a:t>（サービス＆ソリューション部門）のエントリーシート（応募書式）です。</a:t>
            </a:r>
            <a:endParaRPr lang="en-US" altLang="ja-JP" sz="1900" dirty="0"/>
          </a:p>
          <a:p>
            <a:pPr marL="0" indent="0" eaLnBrk="1" hangingPunct="1">
              <a:buFont typeface="Arial" panose="020B0604020202020204" pitchFamily="34" charset="0"/>
              <a:buNone/>
              <a:defRPr/>
            </a:pPr>
            <a:r>
              <a:rPr lang="ja-JP" altLang="en-US" sz="1900" dirty="0"/>
              <a:t>以下のガイドを参考に、わかりやすく、正確に、かつ、可能な範囲で漏れのないよう記入下さい。</a:t>
            </a:r>
            <a:br>
              <a:rPr lang="en-US" altLang="ja-JP" sz="1900" dirty="0"/>
            </a:br>
            <a:r>
              <a:rPr lang="ja-JP" altLang="en-US" sz="1900" dirty="0"/>
              <a:t>提出時には、</a:t>
            </a:r>
            <a:r>
              <a:rPr lang="ja-JP" altLang="en-US" sz="1900" dirty="0">
                <a:solidFill>
                  <a:srgbClr val="FF0000"/>
                </a:solidFill>
              </a:rPr>
              <a:t>スライド</a:t>
            </a:r>
            <a:r>
              <a:rPr lang="en-US" altLang="ja-JP" sz="1900" dirty="0">
                <a:solidFill>
                  <a:srgbClr val="FF0000"/>
                </a:solidFill>
              </a:rPr>
              <a:t>P.1</a:t>
            </a:r>
            <a:r>
              <a:rPr lang="ja-JP" altLang="en-US" sz="1900" dirty="0">
                <a:solidFill>
                  <a:srgbClr val="FF0000"/>
                </a:solidFill>
              </a:rPr>
              <a:t>～</a:t>
            </a:r>
            <a:r>
              <a:rPr lang="en-US" altLang="ja-JP" sz="1900" dirty="0">
                <a:solidFill>
                  <a:srgbClr val="FF0000"/>
                </a:solidFill>
              </a:rPr>
              <a:t>P.3</a:t>
            </a:r>
            <a:r>
              <a:rPr lang="ja-JP" altLang="en-US" sz="1900" dirty="0" err="1">
                <a:solidFill>
                  <a:srgbClr val="FF0000"/>
                </a:solidFill>
              </a:rPr>
              <a:t>を削</a:t>
            </a:r>
            <a:r>
              <a:rPr lang="ja-JP" altLang="en-US" sz="1900" dirty="0">
                <a:solidFill>
                  <a:srgbClr val="FF0000"/>
                </a:solidFill>
              </a:rPr>
              <a:t>除</a:t>
            </a:r>
            <a:r>
              <a:rPr lang="ja-JP" altLang="en-US" sz="1900" dirty="0"/>
              <a:t>して下さい。</a:t>
            </a:r>
          </a:p>
          <a:p>
            <a:pPr marL="0" indent="0" eaLnBrk="1" hangingPunct="1">
              <a:buFont typeface="Arial" panose="020B0604020202020204" pitchFamily="34" charset="0"/>
              <a:buNone/>
              <a:defRPr/>
            </a:pPr>
            <a:r>
              <a:rPr lang="ja-JP" altLang="en-US" sz="1900" dirty="0"/>
              <a:t>エントリーシートの</a:t>
            </a:r>
            <a:r>
              <a:rPr lang="ja-JP" altLang="en-US" sz="1900" dirty="0">
                <a:solidFill>
                  <a:srgbClr val="FF0000"/>
                </a:solidFill>
              </a:rPr>
              <a:t>総スライド数は原則</a:t>
            </a:r>
            <a:r>
              <a:rPr lang="en-US" altLang="ja-JP" sz="1900" dirty="0">
                <a:solidFill>
                  <a:srgbClr val="FF0000"/>
                </a:solidFill>
              </a:rPr>
              <a:t>10</a:t>
            </a:r>
            <a:r>
              <a:rPr lang="ja-JP" altLang="en-US" sz="1900" dirty="0">
                <a:solidFill>
                  <a:srgbClr val="FF0000"/>
                </a:solidFill>
              </a:rPr>
              <a:t>枚</a:t>
            </a:r>
            <a:r>
              <a:rPr lang="ja-JP" altLang="en-US" sz="1900" dirty="0"/>
              <a:t>（表紙、①～④、</a:t>
            </a:r>
            <a:r>
              <a:rPr lang="en-US" altLang="ja-JP" sz="1900" dirty="0"/>
              <a:t>A</a:t>
            </a:r>
            <a:r>
              <a:rPr lang="ja-JP" altLang="en-US" sz="1900" dirty="0"/>
              <a:t>～</a:t>
            </a:r>
            <a:r>
              <a:rPr lang="en-US" altLang="ja-JP" sz="1900" dirty="0"/>
              <a:t>C</a:t>
            </a:r>
            <a:r>
              <a:rPr lang="ja-JP" altLang="en-US" sz="1900" dirty="0" err="1"/>
              <a:t>、</a:t>
            </a:r>
            <a:r>
              <a:rPr lang="ja-JP" altLang="en-US" sz="1900" dirty="0"/>
              <a:t>⑤～⑥）ですが、③、</a:t>
            </a:r>
            <a:r>
              <a:rPr lang="en-US" altLang="ja-JP" sz="1900" dirty="0"/>
              <a:t>A</a:t>
            </a:r>
            <a:r>
              <a:rPr lang="ja-JP" altLang="en-US" sz="1900" dirty="0" err="1"/>
              <a:t>、</a:t>
            </a:r>
            <a:r>
              <a:rPr lang="en-US" altLang="ja-JP" sz="1900" dirty="0"/>
              <a:t>B</a:t>
            </a:r>
            <a:r>
              <a:rPr lang="ja-JP" altLang="en-US" sz="1900" dirty="0"/>
              <a:t>の項目は、下表に指定の枚数までスライドを増やして頂いてかまいません。ただし、</a:t>
            </a:r>
            <a:r>
              <a:rPr lang="ja-JP" altLang="en-US" sz="1900" dirty="0">
                <a:solidFill>
                  <a:srgbClr val="FF0000"/>
                </a:solidFill>
              </a:rPr>
              <a:t>いかなる場合も、項目の追加（新設）、削除、順番の変更、は行わない</a:t>
            </a:r>
            <a:r>
              <a:rPr lang="ja-JP" altLang="en-US" sz="1900" dirty="0"/>
              <a:t>で下さい。</a:t>
            </a:r>
          </a:p>
          <a:p>
            <a:pPr marL="0" indent="0" eaLnBrk="1" hangingPunct="1">
              <a:buFont typeface="Arial" panose="020B0604020202020204" pitchFamily="34" charset="0"/>
              <a:buNone/>
              <a:defRPr/>
            </a:pPr>
            <a:endParaRPr lang="en-US" altLang="ja-JP" sz="1400" dirty="0"/>
          </a:p>
        </p:txBody>
      </p:sp>
      <p:sp>
        <p:nvSpPr>
          <p:cNvPr id="10244" name="スライド番号プレースホルダー 4"/>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A60C117-8D90-47CC-8C04-8B35FC04AA2A}" type="slidenum">
              <a:rPr lang="ja-JP" altLang="en-US" sz="1200" smtClean="0">
                <a:solidFill>
                  <a:srgbClr val="FF9900"/>
                </a:solidFill>
              </a:rPr>
              <a:pPr>
                <a:spcBef>
                  <a:spcPct val="0"/>
                </a:spcBef>
                <a:buFontTx/>
                <a:buNone/>
              </a:pPr>
              <a:t>3</a:t>
            </a:fld>
            <a:endParaRPr lang="ja-JP" altLang="en-US" sz="1200">
              <a:solidFill>
                <a:srgbClr val="FF990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58986251"/>
              </p:ext>
            </p:extLst>
          </p:nvPr>
        </p:nvGraphicFramePr>
        <p:xfrm>
          <a:off x="611188" y="2492375"/>
          <a:ext cx="7921624" cy="4037273"/>
        </p:xfrm>
        <a:graphic>
          <a:graphicData uri="http://schemas.openxmlformats.org/drawingml/2006/table">
            <a:tbl>
              <a:tblPr firstRow="1" bandRow="1">
                <a:tableStyleId>{93296810-A885-4BE3-A3E7-6D5BEEA58F35}</a:tableStyleId>
              </a:tblPr>
              <a:tblGrid>
                <a:gridCol w="792497">
                  <a:extLst>
                    <a:ext uri="{9D8B030D-6E8A-4147-A177-3AD203B41FA5}">
                      <a16:colId xmlns:a16="http://schemas.microsoft.com/office/drawing/2014/main" val="20000"/>
                    </a:ext>
                  </a:extLst>
                </a:gridCol>
                <a:gridCol w="3168501">
                  <a:extLst>
                    <a:ext uri="{9D8B030D-6E8A-4147-A177-3AD203B41FA5}">
                      <a16:colId xmlns:a16="http://schemas.microsoft.com/office/drawing/2014/main" val="20001"/>
                    </a:ext>
                  </a:extLst>
                </a:gridCol>
                <a:gridCol w="3960626">
                  <a:extLst>
                    <a:ext uri="{9D8B030D-6E8A-4147-A177-3AD203B41FA5}">
                      <a16:colId xmlns:a16="http://schemas.microsoft.com/office/drawing/2014/main" val="20002"/>
                    </a:ext>
                  </a:extLst>
                </a:gridCol>
              </a:tblGrid>
              <a:tr h="3110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パート</a:t>
                      </a:r>
                      <a:endParaRPr kumimoji="1"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0" indent="0" algn="ctr">
                        <a:buFont typeface="Arial" pitchFamily="34" charset="0"/>
                        <a:buNone/>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項目</a:t>
                      </a:r>
                      <a:endParaRPr kumimoji="1"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0" indent="0" algn="ctr">
                        <a:buFont typeface="Arial" pitchFamily="34" charset="0"/>
                        <a:buNone/>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記入上のガイド</a:t>
                      </a:r>
                      <a:endParaRPr kumimoji="1"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extLst>
                  <a:ext uri="{0D108BD9-81ED-4DB2-BD59-A6C34878D82A}">
                    <a16:rowId xmlns:a16="http://schemas.microsoft.com/office/drawing/2014/main" val="10000"/>
                  </a:ext>
                </a:extLst>
              </a:tr>
              <a:tr h="3162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76" marB="48076"/>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76" marB="48076"/>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76" marB="48076"/>
                </a:tc>
                <a:extLst>
                  <a:ext uri="{0D108BD9-81ED-4DB2-BD59-A6C34878D82A}">
                    <a16:rowId xmlns:a16="http://schemas.microsoft.com/office/drawing/2014/main" val="10001"/>
                  </a:ext>
                </a:extLst>
              </a:tr>
              <a:tr h="13894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基礎</a:t>
                      </a:r>
                      <a:br>
                        <a:rPr kumimoji="1" lang="en-US" altLang="ja-JP" sz="13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情報</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応募者名・応募サービス・ソリューション名称等</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応募者情報</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応募サービス・ソリューションのサービスイメージ</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応募サービス・ソリューションのユーザー像・ユーザー数</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indent="-95250" algn="l">
                        <a:buFont typeface="Arial" pitchFamily="34" charset="0"/>
                        <a:buChar char="•"/>
                      </a:pP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正確に、かつ、可能な範囲で漏れのないように記入して下さい。</a:t>
                      </a:r>
                      <a:endParaRPr kumimoji="1"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lgn="l">
                        <a:buFont typeface="Arial" pitchFamily="34" charset="0"/>
                        <a:buChar char="•"/>
                      </a:pP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③④は応募サービス＆ソリューションを審査委員が理解する上で最も重要です。必要な情報を網羅し、かつ、できる限り簡明に記入して下さい。</a:t>
                      </a:r>
                    </a:p>
                  </a:txBody>
                  <a:tcPr marL="91444" marR="91444" marT="45684" marB="45684"/>
                </a:tc>
                <a:extLst>
                  <a:ext uri="{0D108BD9-81ED-4DB2-BD59-A6C34878D82A}">
                    <a16:rowId xmlns:a16="http://schemas.microsoft.com/office/drawing/2014/main" val="10002"/>
                  </a:ext>
                </a:extLst>
              </a:tr>
              <a:tr h="7368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アピール</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ポイント</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228600" indent="-228600" algn="l">
                        <a:buFont typeface="+mj-lt"/>
                        <a:buAutoNum type="alphaUcParen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技術</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28600" marR="0" indent="-228600" algn="l" defTabSz="914400" rtl="0" eaLnBrk="1" fontAlgn="auto" latinLnBrk="0" hangingPunct="1">
                        <a:lnSpc>
                          <a:spcPct val="100000"/>
                        </a:lnSpc>
                        <a:spcBef>
                          <a:spcPts val="0"/>
                        </a:spcBef>
                        <a:spcAft>
                          <a:spcPts val="0"/>
                        </a:spcAft>
                        <a:buClrTx/>
                        <a:buSzTx/>
                        <a:buFont typeface="+mj-lt"/>
                        <a:buAutoNum type="alphaUcParenR"/>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提供価値</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28600" marR="0" indent="-228600" algn="l" defTabSz="914400" rtl="0" eaLnBrk="1" fontAlgn="auto" latinLnBrk="0" hangingPunct="1">
                        <a:lnSpc>
                          <a:spcPct val="100000"/>
                        </a:lnSpc>
                        <a:spcBef>
                          <a:spcPts val="0"/>
                        </a:spcBef>
                        <a:spcAft>
                          <a:spcPts val="0"/>
                        </a:spcAft>
                        <a:buClrTx/>
                        <a:buSzTx/>
                        <a:buFont typeface="+mj-lt"/>
                        <a:buAutoNum type="alphaUcParenR"/>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ビジネス性</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ビジネス性の各側面で審査しますので、アピールポイントが明確に伝わるよう、できるだけ定量的な数値の記載、図やグラフの利用など、わかりやすい説明をお願いします。</a:t>
                      </a:r>
                    </a:p>
                  </a:txBody>
                  <a:tcPr marL="91444" marR="91444" marT="45684" marB="45684"/>
                </a:tc>
                <a:extLst>
                  <a:ext uri="{0D108BD9-81ED-4DB2-BD59-A6C34878D82A}">
                    <a16:rowId xmlns:a16="http://schemas.microsoft.com/office/drawing/2014/main" val="10003"/>
                  </a:ext>
                </a:extLst>
              </a:tr>
              <a:tr h="5239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まとめ</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⑤ アピールポイントのまとめ</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indent="-95250" algn="l">
                        <a:buFont typeface="Arial" pitchFamily="34" charset="0"/>
                        <a:buChar cha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⑤ には、審査基準の各評価項目ごとに、応募サービス＆ソリューションのよいところをサマリーして下さい。</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extLst>
                  <a:ext uri="{0D108BD9-81ED-4DB2-BD59-A6C34878D82A}">
                    <a16:rowId xmlns:a16="http://schemas.microsoft.com/office/drawing/2014/main" val="10004"/>
                  </a:ext>
                </a:extLst>
              </a:tr>
              <a:tr h="5239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⑥ 審査者及び</a:t>
                      </a:r>
                      <a:r>
                        <a:rPr kumimoji="1" lang="en-US" altLang="ja-JP" sz="1300" dirty="0">
                          <a:latin typeface="Meiryo UI" panose="020B0604030504040204" pitchFamily="50" charset="-128"/>
                          <a:ea typeface="Meiryo UI" panose="020B0604030504040204" pitchFamily="50" charset="-128"/>
                          <a:cs typeface="Meiryo UI" panose="020B0604030504040204" pitchFamily="50" charset="-128"/>
                        </a:rPr>
                        <a:t>MCPC</a:t>
                      </a: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に対する希望・注意事項</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枚）</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marR="0" lvl="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⑥ には、情報の取り扱いに</a:t>
                      </a: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関する指定事項など、</a:t>
                      </a:r>
                      <a:r>
                        <a:rPr kumimoji="1"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MCPC</a:t>
                      </a: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に対する希望・注意事項を記載して下さい</a:t>
                      </a: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2003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7388" y="2075688"/>
            <a:ext cx="7772400" cy="1470025"/>
          </a:xfrm>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（サービス＆ソリューション部門）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2291"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DE24008-5525-4C33-8BC1-6C253D75B8B9}" type="slidenum">
              <a:rPr lang="ja-JP" altLang="en-US" sz="1200" smtClean="0">
                <a:solidFill>
                  <a:srgbClr val="FF9900"/>
                </a:solidFill>
              </a:rPr>
              <a:pPr>
                <a:spcBef>
                  <a:spcPct val="0"/>
                </a:spcBef>
                <a:buFontTx/>
                <a:buNone/>
              </a:pPr>
              <a:t>4</a:t>
            </a:fld>
            <a:endParaRPr lang="ja-JP" altLang="en-US" sz="1200">
              <a:solidFill>
                <a:srgbClr val="FF9900"/>
              </a:solidFill>
            </a:endParaRPr>
          </a:p>
        </p:txBody>
      </p:sp>
      <p:pic>
        <p:nvPicPr>
          <p:cNvPr id="4" name="図 3">
            <a:extLst>
              <a:ext uri="{FF2B5EF4-FFF2-40B4-BE49-F238E27FC236}">
                <a16:creationId xmlns:a16="http://schemas.microsoft.com/office/drawing/2014/main" id="{1CA049FE-41E6-EA9D-1523-82E0182D7E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672" y="201184"/>
            <a:ext cx="2548128" cy="207568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①</a:t>
            </a:r>
          </a:p>
        </p:txBody>
      </p:sp>
      <p:sp>
        <p:nvSpPr>
          <p:cNvPr id="14339"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4340" name="タイトル 1"/>
          <p:cNvSpPr>
            <a:spLocks noGrp="1"/>
          </p:cNvSpPr>
          <p:nvPr>
            <p:ph type="title"/>
          </p:nvPr>
        </p:nvSpPr>
        <p:spPr/>
        <p:txBody>
          <a:bodyPr/>
          <a:lstStyle/>
          <a:p>
            <a:pPr eaLnBrk="1" hangingPunct="1"/>
            <a:r>
              <a:rPr lang="ja-JP" altLang="en-US">
                <a:solidFill>
                  <a:schemeClr val="tx1"/>
                </a:solidFill>
              </a:rPr>
              <a:t>応募者名・応募サービス＆ソリューション名称等</a:t>
            </a:r>
          </a:p>
        </p:txBody>
      </p:sp>
      <p:graphicFrame>
        <p:nvGraphicFramePr>
          <p:cNvPr id="7" name="表 6"/>
          <p:cNvGraphicFramePr>
            <a:graphicFrameLocks noGrp="1"/>
          </p:cNvGraphicFramePr>
          <p:nvPr>
            <p:extLst>
              <p:ext uri="{D42A27DB-BD31-4B8C-83A1-F6EECF244321}">
                <p14:modId xmlns:p14="http://schemas.microsoft.com/office/powerpoint/2010/main" val="2980216199"/>
              </p:ext>
            </p:extLst>
          </p:nvPr>
        </p:nvGraphicFramePr>
        <p:xfrm>
          <a:off x="604838" y="1628775"/>
          <a:ext cx="7921626" cy="4955541"/>
        </p:xfrm>
        <a:graphic>
          <a:graphicData uri="http://schemas.openxmlformats.org/drawingml/2006/table">
            <a:tbl>
              <a:tblPr>
                <a:tableStyleId>{E8B1032C-EA38-4F05-BA0D-38AFFFC7BED3}</a:tableStyleId>
              </a:tblPr>
              <a:tblGrid>
                <a:gridCol w="1800572">
                  <a:extLst>
                    <a:ext uri="{9D8B030D-6E8A-4147-A177-3AD203B41FA5}">
                      <a16:colId xmlns:a16="http://schemas.microsoft.com/office/drawing/2014/main" val="20000"/>
                    </a:ext>
                  </a:extLst>
                </a:gridCol>
                <a:gridCol w="6121054">
                  <a:extLst>
                    <a:ext uri="{9D8B030D-6E8A-4147-A177-3AD203B41FA5}">
                      <a16:colId xmlns:a16="http://schemas.microsoft.com/office/drawing/2014/main" val="20001"/>
                    </a:ext>
                  </a:extLst>
                </a:gridCol>
              </a:tblGrid>
              <a:tr h="719599">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　応募者</a:t>
                      </a:r>
                      <a:endPar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endParaRPr kumimoji="1"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0"/>
                  </a:ext>
                </a:extLst>
              </a:tr>
              <a:tr h="137187">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137187">
                <a:tc>
                  <a:txBody>
                    <a:bodyPr/>
                    <a:lstStyle/>
                    <a:p>
                      <a:pPr algn="ct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応募企業またはサービスの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854579459"/>
                  </a:ext>
                </a:extLst>
              </a:tr>
              <a:tr h="71959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応募サービス・</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ソリューションの呼称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18039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応募サービス・</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ソリューションの概要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サービス・ソリューションの</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簡潔な説明とアピールポイント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4321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「サービス＆ソリューション部門」と「ユーザー部門」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32132">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14361" name="スライド番号プレースホルダ 5"/>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E67C91EA-810C-4686-A484-517942BF319D}" type="slidenum">
              <a:rPr lang="ja-JP" altLang="en-US" sz="1200" smtClean="0">
                <a:solidFill>
                  <a:srgbClr val="FF9900"/>
                </a:solidFill>
              </a:rPr>
              <a:pPr>
                <a:spcBef>
                  <a:spcPct val="0"/>
                </a:spcBef>
                <a:buFontTx/>
                <a:buNone/>
              </a:pPr>
              <a:t>5</a:t>
            </a:fld>
            <a:endParaRPr lang="ja-JP" altLang="en-US" sz="1200">
              <a:solidFill>
                <a:srgbClr val="FF99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{93296810-A885-4BE3-A3E7-6D5BEEA58F35}</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506"/>
        </p:xfrm>
        <a:graphic>
          <a:graphicData uri="http://schemas.openxmlformats.org/drawingml/2006/table">
            <a:tbl>
              <a:tblPr bandRow="1">
                <a:tableStyleId>{93296810-A885-4BE3-A3E7-6D5BEEA58F35}</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2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タイプ</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非営利組織</a:t>
                      </a:r>
                    </a:p>
                  </a:txBody>
                  <a:tcPr marT="45691" marB="45691"/>
                </a:tc>
                <a:extLst>
                  <a:ext uri="{0D108BD9-81ED-4DB2-BD59-A6C34878D82A}">
                    <a16:rowId xmlns:a16="http://schemas.microsoft.com/office/drawing/2014/main" val="10000"/>
                  </a:ext>
                </a:extLst>
              </a:tr>
              <a:tr h="3383103">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extLst>
                  <a:ext uri="{0D108BD9-81ED-4DB2-BD59-A6C34878D82A}">
                    <a16:rowId xmlns:a16="http://schemas.microsoft.com/office/drawing/2014/main" val="10001"/>
                  </a:ext>
                </a:extLst>
              </a:tr>
              <a:tr h="45712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規模区分</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tc>
                  <a:txBody>
                    <a:bodyPr/>
                    <a:lstStyle/>
                    <a:p>
                      <a:pPr marL="0" indent="0">
                        <a:buNone/>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{93296810-A885-4BE3-A3E7-6D5BEEA58F35}</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extLst>
                  <a:ext uri="{0D108BD9-81ED-4DB2-BD59-A6C34878D82A}">
                    <a16:rowId xmlns:a16="http://schemas.microsoft.com/office/drawing/2014/main" val="10002"/>
                  </a:ext>
                </a:extLst>
              </a:tr>
            </a:tbl>
          </a:graphicData>
        </a:graphic>
      </p:graphicFrame>
      <p:sp>
        <p:nvSpPr>
          <p:cNvPr id="15411"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5412" name="正方形/長方形 10"/>
          <p:cNvSpPr>
            <a:spLocks noChangeArrowheads="1"/>
          </p:cNvSpPr>
          <p:nvPr/>
        </p:nvSpPr>
        <p:spPr bwMode="auto">
          <a:xfrm>
            <a:off x="322263" y="4219575"/>
            <a:ext cx="43942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5413"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5927AC-BB74-4EAE-940E-53D1526141EF}" type="slidenum">
              <a:rPr lang="ja-JP" altLang="en-US" sz="1200" smtClean="0">
                <a:solidFill>
                  <a:srgbClr val="FF9900"/>
                </a:solidFill>
              </a:rPr>
              <a:pPr>
                <a:spcBef>
                  <a:spcPct val="0"/>
                </a:spcBef>
                <a:buFontTx/>
                <a:buNone/>
              </a:pPr>
              <a:t>6</a:t>
            </a:fld>
            <a:endParaRPr lang="ja-JP" altLang="en-US" sz="1200">
              <a:solidFill>
                <a:srgbClr val="FF9900"/>
              </a:solidFill>
            </a:endParaRPr>
          </a:p>
        </p:txBody>
      </p:sp>
      <p:sp>
        <p:nvSpPr>
          <p:cNvPr id="12" name="正方形/長方形 11"/>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5415"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応募サービス・ソリューションのサービス・イメージ</a:t>
            </a:r>
          </a:p>
        </p:txBody>
      </p:sp>
      <p:sp>
        <p:nvSpPr>
          <p:cNvPr id="16387" name="テキスト ボックス 13"/>
          <p:cNvSpPr txBox="1">
            <a:spLocks noChangeArrowheads="1"/>
          </p:cNvSpPr>
          <p:nvPr/>
        </p:nvSpPr>
        <p:spPr bwMode="auto">
          <a:xfrm>
            <a:off x="2411413" y="1052513"/>
            <a:ext cx="43068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FF9900"/>
                </a:solidFill>
              </a:rPr>
              <a:t>各要素のつながりを全体像（図）にまとめて下さい</a:t>
            </a:r>
          </a:p>
        </p:txBody>
      </p:sp>
      <p:sp>
        <p:nvSpPr>
          <p:cNvPr id="15" name="正方形/長方形 1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6389"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6390" name="スライド番号プレースホルダー 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20380D0-8DC9-4EF8-BB1B-82ABA77CCAB3}" type="slidenum">
              <a:rPr lang="ja-JP" altLang="en-US" sz="1200" smtClean="0">
                <a:solidFill>
                  <a:srgbClr val="FF9900"/>
                </a:solidFill>
              </a:rPr>
              <a:pPr>
                <a:spcBef>
                  <a:spcPct val="0"/>
                </a:spcBef>
                <a:buFontTx/>
                <a:buNone/>
              </a:pPr>
              <a:t>7</a:t>
            </a:fld>
            <a:endParaRPr lang="ja-JP" altLang="en-US" sz="1200">
              <a:solidFill>
                <a:srgbClr val="FF99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応募サービス・ソリューションのユーザー像・ユーザー数</a:t>
            </a:r>
          </a:p>
        </p:txBody>
      </p:sp>
      <p:cxnSp>
        <p:nvCxnSpPr>
          <p:cNvPr id="43" name="直線コネクタ 42"/>
          <p:cNvCxnSpPr>
            <a:stCxn id="38" idx="6"/>
            <a:endCxn id="60" idx="2"/>
          </p:cNvCxnSpPr>
          <p:nvPr/>
        </p:nvCxnSpPr>
        <p:spPr>
          <a:xfrm>
            <a:off x="1628775" y="2349500"/>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2"/>
            <a:endCxn id="78" idx="6"/>
          </p:cNvCxnSpPr>
          <p:nvPr/>
        </p:nvCxnSpPr>
        <p:spPr>
          <a:xfrm>
            <a:off x="933450" y="4379913"/>
            <a:ext cx="174148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019550"/>
            <a:ext cx="720725" cy="720725"/>
          </a:xfrm>
          <a:prstGeom prst="ellipse">
            <a:avLst/>
          </a:prstGeom>
          <a:solidFill>
            <a:srgbClr val="FF9900"/>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7414"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2016125"/>
            <a:ext cx="57785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テキスト ボックス 85"/>
          <p:cNvSpPr txBox="1">
            <a:spLocks noChangeArrowheads="1"/>
          </p:cNvSpPr>
          <p:nvPr/>
        </p:nvSpPr>
        <p:spPr bwMode="auto">
          <a:xfrm>
            <a:off x="915988" y="1628775"/>
            <a:ext cx="71278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1989138"/>
            <a:ext cx="720725" cy="720725"/>
          </a:xfrm>
          <a:prstGeom prst="ellipse">
            <a:avLst/>
          </a:prstGeom>
          <a:solidFill>
            <a:srgbClr val="FF9900"/>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7417" name="テキスト ボックス 92"/>
          <p:cNvSpPr txBox="1">
            <a:spLocks noChangeArrowheads="1"/>
          </p:cNvSpPr>
          <p:nvPr/>
        </p:nvSpPr>
        <p:spPr bwMode="auto">
          <a:xfrm>
            <a:off x="889000" y="366712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1990725"/>
          <a:ext cx="4321175" cy="609600"/>
        </p:xfrm>
        <a:graphic>
          <a:graphicData uri="http://schemas.openxmlformats.org/drawingml/2006/table">
            <a:tbl>
              <a:tblPr firstRow="1" bandRow="1">
                <a:tableStyleId>{93296810-A885-4BE3-A3E7-6D5BEEA58F35}</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ユーザー像</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企業数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182343">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貴社の顧客企業</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3792538"/>
          <a:ext cx="4321175" cy="609600"/>
        </p:xfrm>
        <a:graphic>
          <a:graphicData uri="http://schemas.openxmlformats.org/drawingml/2006/table">
            <a:tbl>
              <a:tblPr firstRow="1" bandRow="1">
                <a:tableStyleId>{93296810-A885-4BE3-A3E7-6D5BEEA58F35}</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ユーザー像</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182343">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貴社の顧客（コンシューマ）</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7444"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45" name="テキスト ボックス 104"/>
          <p:cNvSpPr txBox="1">
            <a:spLocks noChangeArrowheads="1"/>
          </p:cNvSpPr>
          <p:nvPr/>
        </p:nvSpPr>
        <p:spPr bwMode="auto">
          <a:xfrm>
            <a:off x="4211638" y="1628775"/>
            <a:ext cx="71278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7446" name="テキスト ボックス 105"/>
          <p:cNvSpPr txBox="1">
            <a:spLocks noChangeArrowheads="1"/>
          </p:cNvSpPr>
          <p:nvPr/>
        </p:nvSpPr>
        <p:spPr bwMode="auto">
          <a:xfrm>
            <a:off x="4211638" y="3443288"/>
            <a:ext cx="76517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7447" name="テキスト ボックス 107"/>
          <p:cNvSpPr txBox="1">
            <a:spLocks noChangeArrowheads="1"/>
          </p:cNvSpPr>
          <p:nvPr/>
        </p:nvSpPr>
        <p:spPr bwMode="auto">
          <a:xfrm>
            <a:off x="6732588" y="1628775"/>
            <a:ext cx="18002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申請時点の実績値を記入下さい</a:t>
            </a:r>
            <a:br>
              <a:rPr lang="en-US" altLang="ja-JP" sz="900"/>
            </a:br>
            <a:r>
              <a:rPr lang="ja-JP" altLang="en-US" sz="900"/>
              <a:t>該当のない場合は空欄で結構です</a:t>
            </a:r>
          </a:p>
        </p:txBody>
      </p:sp>
      <p:sp>
        <p:nvSpPr>
          <p:cNvPr id="17448" name="テキスト ボックス 108"/>
          <p:cNvSpPr txBox="1">
            <a:spLocks noChangeArrowheads="1"/>
          </p:cNvSpPr>
          <p:nvPr/>
        </p:nvSpPr>
        <p:spPr bwMode="auto">
          <a:xfrm>
            <a:off x="6804025" y="3440113"/>
            <a:ext cx="1728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申請時点の実績値を記入下さい</a:t>
            </a:r>
            <a:br>
              <a:rPr lang="en-US" altLang="ja-JP" sz="900"/>
            </a:br>
            <a:r>
              <a:rPr lang="ja-JP" altLang="en-US" sz="900"/>
              <a:t>該当のない場合は空欄で結構です</a:t>
            </a:r>
          </a:p>
        </p:txBody>
      </p:sp>
      <p:sp>
        <p:nvSpPr>
          <p:cNvPr id="17449" name="スライド番号プレースホルダー 109"/>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81BF180C-35EF-4F46-B3A4-62F95E3FB36D}" type="slidenum">
              <a:rPr lang="ja-JP" altLang="en-US" sz="1200" smtClean="0">
                <a:solidFill>
                  <a:srgbClr val="FF9900"/>
                </a:solidFill>
              </a:rPr>
              <a:pPr>
                <a:spcBef>
                  <a:spcPct val="0"/>
                </a:spcBef>
                <a:buFontTx/>
                <a:buNone/>
              </a:pPr>
              <a:t>8</a:t>
            </a:fld>
            <a:endParaRPr lang="ja-JP" altLang="en-US" sz="1200">
              <a:solidFill>
                <a:srgbClr val="FF9900"/>
              </a:solidFill>
            </a:endParaRPr>
          </a:p>
        </p:txBody>
      </p:sp>
      <p:sp>
        <p:nvSpPr>
          <p:cNvPr id="17450" name="テキスト ボックス 40"/>
          <p:cNvSpPr txBox="1">
            <a:spLocks noChangeArrowheads="1"/>
          </p:cNvSpPr>
          <p:nvPr/>
        </p:nvSpPr>
        <p:spPr bwMode="auto">
          <a:xfrm>
            <a:off x="1908175" y="1700213"/>
            <a:ext cx="8620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7451" name="テキスト ボックス 43"/>
          <p:cNvSpPr txBox="1">
            <a:spLocks noChangeArrowheads="1"/>
          </p:cNvSpPr>
          <p:nvPr/>
        </p:nvSpPr>
        <p:spPr bwMode="auto">
          <a:xfrm>
            <a:off x="1908175" y="3716338"/>
            <a:ext cx="8080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1989138"/>
            <a:ext cx="720725" cy="720725"/>
          </a:xfrm>
          <a:prstGeom prst="ellipse">
            <a:avLst/>
          </a:prstGeom>
          <a:solidFill>
            <a:srgbClr val="FF9900"/>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4" name="円/楕円 23"/>
          <p:cNvSpPr/>
          <p:nvPr/>
        </p:nvSpPr>
        <p:spPr>
          <a:xfrm>
            <a:off x="933450" y="4019550"/>
            <a:ext cx="720725" cy="720725"/>
          </a:xfrm>
          <a:prstGeom prst="ellipse">
            <a:avLst/>
          </a:prstGeom>
          <a:solidFill>
            <a:srgbClr val="FF9900"/>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1989138"/>
            <a:ext cx="720725" cy="720725"/>
          </a:xfrm>
          <a:prstGeom prst="ellipse">
            <a:avLst/>
          </a:prstGeom>
          <a:solidFill>
            <a:srgbClr val="FF9900"/>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000" b="1" dirty="0">
                <a:solidFill>
                  <a:schemeClr val="bg1"/>
                </a:solidFill>
                <a:latin typeface="Meiryo UI" pitchFamily="50" charset="-128"/>
                <a:ea typeface="Meiryo UI" pitchFamily="50" charset="-128"/>
                <a:cs typeface="Meiryo UI" pitchFamily="50" charset="-128"/>
              </a:rPr>
              <a:t>（顧客企業の）</a:t>
            </a:r>
            <a:br>
              <a:rPr lang="en-US" altLang="ja-JP" sz="1400" b="1" dirty="0">
                <a:solidFill>
                  <a:schemeClr val="bg1"/>
                </a:solidFill>
                <a:latin typeface="Meiryo UI" pitchFamily="50" charset="-128"/>
                <a:ea typeface="Meiryo UI" pitchFamily="50" charset="-128"/>
                <a:cs typeface="Meiryo UI" pitchFamily="50" charset="-128"/>
              </a:rPr>
            </a:br>
            <a:r>
              <a:rPr lang="ja-JP" altLang="en-US" sz="1100" b="1" dirty="0">
                <a:solidFill>
                  <a:schemeClr val="bg1"/>
                </a:solidFill>
                <a:latin typeface="Meiryo UI" pitchFamily="50" charset="-128"/>
                <a:ea typeface="Meiryo UI" pitchFamily="50" charset="-128"/>
                <a:cs typeface="Meiryo UI" pitchFamily="50" charset="-128"/>
              </a:rPr>
              <a:t>社員・委託先</a:t>
            </a:r>
            <a:br>
              <a:rPr lang="en-US" altLang="ja-JP" sz="1100" b="1" dirty="0">
                <a:solidFill>
                  <a:schemeClr val="bg1"/>
                </a:solidFill>
                <a:latin typeface="Meiryo UI" pitchFamily="50" charset="-128"/>
                <a:ea typeface="Meiryo UI" pitchFamily="50" charset="-128"/>
                <a:cs typeface="Meiryo UI" pitchFamily="50" charset="-128"/>
              </a:rPr>
            </a:br>
            <a:r>
              <a:rPr lang="ja-JP" altLang="en-US" sz="1100" b="1" dirty="0">
                <a:solidFill>
                  <a:schemeClr val="bg1"/>
                </a:solidFill>
                <a:latin typeface="Meiryo UI" pitchFamily="50" charset="-128"/>
                <a:ea typeface="Meiryo UI" pitchFamily="50" charset="-128"/>
                <a:cs typeface="Meiryo UI" pitchFamily="50" charset="-128"/>
              </a:rPr>
              <a:t>社員等</a:t>
            </a:r>
          </a:p>
        </p:txBody>
      </p:sp>
      <p:sp>
        <p:nvSpPr>
          <p:cNvPr id="17455" name="テキスト ボックス 48"/>
          <p:cNvSpPr txBox="1">
            <a:spLocks noChangeArrowheads="1"/>
          </p:cNvSpPr>
          <p:nvPr/>
        </p:nvSpPr>
        <p:spPr bwMode="auto">
          <a:xfrm>
            <a:off x="3043238" y="1700213"/>
            <a:ext cx="8080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cxnSp>
        <p:nvCxnSpPr>
          <p:cNvPr id="53" name="直線コネクタ 52"/>
          <p:cNvCxnSpPr>
            <a:stCxn id="60" idx="6"/>
            <a:endCxn id="48" idx="2"/>
          </p:cNvCxnSpPr>
          <p:nvPr/>
        </p:nvCxnSpPr>
        <p:spPr>
          <a:xfrm>
            <a:off x="2709863" y="2349500"/>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250825" y="549274"/>
            <a:ext cx="8642350" cy="1007517"/>
          </a:xfrm>
        </p:spPr>
        <p:txBody>
          <a:bodyPr anchor="t" anchorCtr="0"/>
          <a:lstStyle/>
          <a:p>
            <a:pPr eaLnBrk="1" hangingPunct="1"/>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p>
        </p:txBody>
      </p:sp>
      <p:sp>
        <p:nvSpPr>
          <p:cNvPr id="18435" name="スライド番号プレースホルダー 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AB20BFF-94CB-4ED7-90D8-CD0CBCABC9F3}" type="slidenum">
              <a:rPr kumimoji="1" lang="ja-JP" altLang="en-US" sz="1200" b="0" i="0" u="none" strike="noStrike" kern="1200" cap="none" spc="0" normalizeH="0" baseline="0" noProof="0" smtClean="0">
                <a:ln>
                  <a:noFill/>
                </a:ln>
                <a:solidFill>
                  <a:srgbClr val="FF990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ja-JP" altLang="en-US" sz="1200" b="0" i="0" u="none" strike="noStrike" kern="1200" cap="none" spc="0" normalizeH="0" baseline="0" noProof="0">
              <a:ln>
                <a:noFill/>
              </a:ln>
              <a:solidFill>
                <a:srgbClr val="FF9900"/>
              </a:solidFill>
              <a:effectLst/>
              <a:uLnTx/>
              <a:uFillTx/>
              <a:latin typeface="Meiryo UI" panose="020B0604030504040204" pitchFamily="50" charset="-128"/>
              <a:ea typeface="Meiryo UI" panose="020B0604030504040204" pitchFamily="50" charset="-128"/>
            </a:endParaRPr>
          </a:p>
        </p:txBody>
      </p:sp>
      <p:sp>
        <p:nvSpPr>
          <p:cNvPr id="18436" name="コンテンツ プレースホルダー 3"/>
          <p:cNvSpPr>
            <a:spLocks noGrp="1"/>
          </p:cNvSpPr>
          <p:nvPr>
            <p:ph idx="1"/>
          </p:nvPr>
        </p:nvSpPr>
        <p:spPr>
          <a:xfrm>
            <a:off x="246063" y="1701252"/>
            <a:ext cx="8642350" cy="496783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    </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a:p>
            <a:pPr marL="0" indent="0" eaLnBrk="1" hangingPunct="1">
              <a:buNone/>
            </a:pPr>
            <a:endParaRPr lang="ja-JP" altLang="en-US" sz="1400" dirty="0"/>
          </a:p>
        </p:txBody>
      </p:sp>
      <p:sp>
        <p:nvSpPr>
          <p:cNvPr id="5" name="正方形/長方形 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18438"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479605-B856-4819-A058-84EDD17D660D}">
  <ds:schemaRefs>
    <ds:schemaRef ds:uri="http://purl.org/dc/elements/1.1/"/>
    <ds:schemaRef ds:uri="http://schemas.microsoft.com/office/2006/metadata/properties"/>
    <ds:schemaRef ds:uri="http://purl.org/dc/terms/"/>
    <ds:schemaRef ds:uri="http://schemas.openxmlformats.org/package/2006/metadata/core-properties"/>
    <ds:schemaRef ds:uri="21784d2d-e399-40c3-87fb-5f6b5f580e80"/>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CA64A74-92CD-4151-A47B-2B99A04A58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2344</TotalTime>
  <Words>2215</Words>
  <Application>Microsoft Office PowerPoint</Application>
  <PresentationFormat>画面に合わせる (4:3)</PresentationFormat>
  <Paragraphs>220</Paragraphs>
  <Slides>13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Arial</vt:lpstr>
      <vt:lpstr>Calibri</vt:lpstr>
      <vt:lpstr>Wingdings</vt:lpstr>
      <vt:lpstr>Wingdings 2</vt:lpstr>
      <vt:lpstr>Office ​​テーマ</vt:lpstr>
      <vt:lpstr>MCPC award 2025 応募要綱 （サービス＆ソリューション部門）</vt:lpstr>
      <vt:lpstr>PowerPoint プレゼンテーション</vt:lpstr>
      <vt:lpstr>エントリーシート記入上のガイド</vt:lpstr>
      <vt:lpstr>MCPC award（サービス＆ソリューション部門） エントリーシート</vt:lpstr>
      <vt:lpstr>応募者名・応募サービス＆ソリューション名称等</vt:lpstr>
      <vt:lpstr>応募者情報</vt:lpstr>
      <vt:lpstr>応募サービス・ソリューションのサービス・イメージ</vt:lpstr>
      <vt:lpstr>応募サービス・ソリューションのユーザー像・ユーザー数</vt:lpstr>
      <vt:lpstr>技術 最先端技術へのチャレンジ・先進性／独創的な工夫 既存技術の活用、組合せによる新たな価値の創出</vt:lpstr>
      <vt:lpstr>提供価値 人々の「暮らし」をかえた（かえる）／会社の「シゴト」をかえた（かえる）</vt:lpstr>
      <vt:lpstr>ビジネス性 応募サービス・ソリューションの事業性</vt:lpstr>
      <vt:lpstr>アピールポイントのまとめ</vt:lpstr>
      <vt:lpstr>審査者及びMCPCに対する希望・注意事項</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Hisaya Takahashi（高橋久彌）</cp:lastModifiedBy>
  <cp:revision>226</cp:revision>
  <cp:lastPrinted>2013-11-26T08:38:53Z</cp:lastPrinted>
  <dcterms:created xsi:type="dcterms:W3CDTF">2013-03-07T06:15:11Z</dcterms:created>
  <dcterms:modified xsi:type="dcterms:W3CDTF">2025-05-26T06:37:19Z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y fmtid="{D5CDD505-2E9C-101B-9397-08002B2CF9AE}" pid="3" name="MSIP_Label_dbb4fa5d-3ac5-4415-967c-34900a0e1c6f_Enabled">
    <vt:lpwstr>true</vt:lpwstr>
  </property>
  <property fmtid="{D5CDD505-2E9C-101B-9397-08002B2CF9AE}" pid="4" name="MSIP_Label_dbb4fa5d-3ac5-4415-967c-34900a0e1c6f_SetDate">
    <vt:lpwstr>2023-05-21T05:26:09Z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f0dac476-cebb-40c6-9931-54800f335543</vt:lpwstr>
  </property>
  <property fmtid="{D5CDD505-2E9C-101B-9397-08002B2CF9AE}" pid="9" name="MSIP_Label_dbb4fa5d-3ac5-4415-967c-34900a0e1c6f_ContentBits">
    <vt:lpwstr>0</vt:lpwstr>
  </property>
</Properties>
</file>